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Nunito"/>
      <p:regular r:id="rId26"/>
      <p:bold r:id="rId27"/>
      <p:italic r:id="rId28"/>
      <p:boldItalic r:id="rId29"/>
    </p:embeddedFont>
    <p:embeddedFont>
      <p:font typeface="PT Serif"/>
      <p:regular r:id="rId30"/>
      <p:bold r:id="rId31"/>
      <p:italic r:id="rId32"/>
      <p:boldItalic r:id="rId33"/>
    </p:embeddedFont>
    <p:embeddedFont>
      <p:font typeface="Encode Sans Black"/>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90636FCE-9043-4658-909F-EDB58D4CFEEF}">
  <a:tblStyle styleId="{90636FCE-9043-4658-909F-EDB58D4CFEE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6AB7024-A7CB-4FD5-AC9B-5F02E41ECBFB}"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Nunito-regular.fntdata"/><Relationship Id="rId25" Type="http://schemas.openxmlformats.org/officeDocument/2006/relationships/slide" Target="slides/slide19.xml"/><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TSerif-bold.fntdata"/><Relationship Id="rId30" Type="http://schemas.openxmlformats.org/officeDocument/2006/relationships/font" Target="fonts/PTSerif-regular.fntdata"/><Relationship Id="rId11" Type="http://schemas.openxmlformats.org/officeDocument/2006/relationships/slide" Target="slides/slide5.xml"/><Relationship Id="rId33" Type="http://schemas.openxmlformats.org/officeDocument/2006/relationships/font" Target="fonts/PTSerif-boldItalic.fntdata"/><Relationship Id="rId10" Type="http://schemas.openxmlformats.org/officeDocument/2006/relationships/slide" Target="slides/slide4.xml"/><Relationship Id="rId32" Type="http://schemas.openxmlformats.org/officeDocument/2006/relationships/font" Target="fonts/PTSerif-italic.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EncodeSansBlack-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png>
</file>

<file path=ppt/media/image31.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jamanetwork.com/journals/jama/fullarticle/10.1001/jama.2018.17797" TargetMode="External"/><Relationship Id="rId3" Type="http://schemas.openxmlformats.org/officeDocument/2006/relationships/hyperlink" Target="https://www.sciencedirect.com/science/article/pii/S0168822712002082" TargetMode="External"/><Relationship Id="rId4" Type="http://schemas.openxmlformats.org/officeDocument/2006/relationships/hyperlink" Target="https://www.betterhealth.vic.gov.au/health/healthyliving/the-dangers-of-sitting" TargetMode="External"/><Relationship Id="rId9" Type="http://schemas.openxmlformats.org/officeDocument/2006/relationships/hyperlink" Target="https://www.google.com/search?q=Thoracic+Kyphosis&amp;rlz=1C1CHBF_enUS792US792&amp;oq=Thoracic+Kyphosis&amp;aqs=chrome..69i57j69i61&amp;sourceid=chrome&amp;ie=UTF-8" TargetMode="External"/><Relationship Id="rId5" Type="http://schemas.openxmlformats.org/officeDocument/2006/relationships/hyperlink" Target="https://academic.oup.com/ije/article-abstract/41/5/1353/712261" TargetMode="External"/><Relationship Id="rId6" Type="http://schemas.openxmlformats.org/officeDocument/2006/relationships/hyperlink" Target="https://www.ncbi.nlm.nih.gov/pmc/articles/PMC5618737/" TargetMode="External"/><Relationship Id="rId7" Type="http://schemas.openxmlformats.org/officeDocument/2006/relationships/hyperlink" Target="http://www.aaem.pl/Musculo-skeletal-and-pulmonary-effects-of-sitting-position-a-systematic-review,72599,0,2.html" TargetMode="External"/><Relationship Id="rId8" Type="http://schemas.openxmlformats.org/officeDocument/2006/relationships/hyperlink" Target="https://www.sciencedirect.com/science/article/pii/0003687077900023"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spreadsheets/d/19VHJsDAoxdRkpV4vnQF-0a0ltL_bWdiwvrCeV5GKE9M/edit#gid=793808212"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cbi.nlm.nih.gov/pmc/articles/PMC3574719/" TargetMode="External"/><Relationship Id="rId3" Type="http://schemas.openxmlformats.org/officeDocument/2006/relationships/hyperlink" Target="https://pdfs.semanticscholar.org/ff6e/235d1008c82be144554ae5d1d20e72c3107a.pdf"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 name="Shape 53"/>
        <p:cNvGrpSpPr/>
        <p:nvPr/>
      </p:nvGrpSpPr>
      <p:grpSpPr>
        <a:xfrm>
          <a:off x="0" y="0"/>
          <a:ext cx="0" cy="0"/>
          <a:chOff x="0" y="0"/>
          <a:chExt cx="0" cy="0"/>
        </a:xfrm>
      </p:grpSpPr>
      <p:sp>
        <p:nvSpPr>
          <p:cNvPr id="54" name="Google Shape;5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Hi everyone, we are SitWell, My name is C…...This is Geoff and Sebastian</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Our product is a smart cushion, it will detect and help users to improve their sitting time and postures</a:t>
            </a:r>
            <a:endParaRPr sz="14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5ad49c603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5ad49c603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 in under 4 mins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5b08db6ef1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5b08db6ef1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5ad49c603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5ad49c603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5b247a646e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b247a646e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5ad49c603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5ad49c603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5ad49c603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5ad49c603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ad49c603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ad49c603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5ad49c603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5ad49c603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5ad49c603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5ad49c603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ad49c6031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ad49c6031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5b2120c34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5b2120c34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rPr b="1" lang="en" sz="1300">
                <a:solidFill>
                  <a:schemeClr val="dk1"/>
                </a:solidFill>
                <a:highlight>
                  <a:schemeClr val="lt1"/>
                </a:highlight>
                <a:latin typeface="PT Serif"/>
                <a:ea typeface="PT Serif"/>
                <a:cs typeface="PT Serif"/>
                <a:sym typeface="PT Serif"/>
              </a:rPr>
              <a:t>Idea from...</a:t>
            </a:r>
            <a:endParaRPr b="1"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rPr lang="en" sz="1300">
                <a:solidFill>
                  <a:schemeClr val="dk1"/>
                </a:solidFill>
                <a:highlight>
                  <a:schemeClr val="lt1"/>
                </a:highlight>
                <a:latin typeface="PT Serif"/>
                <a:ea typeface="PT Serif"/>
                <a:cs typeface="PT Serif"/>
                <a:sym typeface="PT Serif"/>
              </a:rPr>
              <a:t>This idea is actually start from our personal experience. Some of the people in this cohort actually suffer from the back pain caused by sitting habits, and we went to see the physical therapy and got inspired from it</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rPr b="1" lang="en" sz="1300">
                <a:solidFill>
                  <a:schemeClr val="dk1"/>
                </a:solidFill>
                <a:highlight>
                  <a:schemeClr val="lt1"/>
                </a:highlight>
                <a:latin typeface="PT Serif"/>
                <a:ea typeface="PT Serif"/>
                <a:cs typeface="PT Serif"/>
                <a:sym typeface="PT Serif"/>
              </a:rPr>
              <a:t>Scope_ data</a:t>
            </a:r>
            <a:endParaRPr b="1"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rPr lang="en" sz="1300">
                <a:solidFill>
                  <a:schemeClr val="dk1"/>
                </a:solidFill>
                <a:highlight>
                  <a:schemeClr val="lt1"/>
                </a:highlight>
                <a:latin typeface="PT Serif"/>
                <a:ea typeface="PT Serif"/>
                <a:cs typeface="PT Serif"/>
                <a:sym typeface="PT Serif"/>
              </a:rPr>
              <a:t>Also, based on the </a:t>
            </a:r>
            <a:r>
              <a:rPr lang="en" sz="1300">
                <a:solidFill>
                  <a:schemeClr val="dk1"/>
                </a:solidFill>
                <a:highlight>
                  <a:schemeClr val="lt1"/>
                </a:highlight>
                <a:latin typeface="PT Serif"/>
                <a:ea typeface="PT Serif"/>
                <a:cs typeface="PT Serif"/>
                <a:sym typeface="PT Serif"/>
              </a:rPr>
              <a:t>data from the National Health and Nutrition Examination Survey, we found that… NOT ONLY US</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rPr b="1" lang="en" sz="1300">
                <a:solidFill>
                  <a:schemeClr val="dk1"/>
                </a:solidFill>
                <a:highlight>
                  <a:schemeClr val="lt1"/>
                </a:highlight>
                <a:latin typeface="PT Serif"/>
                <a:ea typeface="PT Serif"/>
                <a:cs typeface="PT Serif"/>
                <a:sym typeface="PT Serif"/>
              </a:rPr>
              <a:t>Potential health problems cause by sitting habits</a:t>
            </a:r>
            <a:endParaRPr b="1"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rPr lang="en" sz="1300">
                <a:solidFill>
                  <a:schemeClr val="dk1"/>
                </a:solidFill>
                <a:highlight>
                  <a:schemeClr val="lt1"/>
                </a:highlight>
                <a:latin typeface="PT Serif"/>
                <a:ea typeface="PT Serif"/>
                <a:cs typeface="PT Serif"/>
                <a:sym typeface="PT Serif"/>
              </a:rPr>
              <a:t>There are many associated problems, not just the common issues such as headache, neck, upper back or low back pain issues ….</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rPr b="1" lang="en" sz="1300">
                <a:solidFill>
                  <a:schemeClr val="dk1"/>
                </a:solidFill>
                <a:highlight>
                  <a:schemeClr val="lt1"/>
                </a:highlight>
                <a:latin typeface="PT Serif"/>
                <a:ea typeface="PT Serif"/>
                <a:cs typeface="PT Serif"/>
                <a:sym typeface="PT Serif"/>
              </a:rPr>
              <a:t>Market research</a:t>
            </a:r>
            <a:endParaRPr b="1"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rPr lang="en" sz="1300">
                <a:solidFill>
                  <a:schemeClr val="dk1"/>
                </a:solidFill>
                <a:highlight>
                  <a:schemeClr val="lt1"/>
                </a:highlight>
                <a:latin typeface="PT Serif"/>
                <a:ea typeface="PT Serif"/>
                <a:cs typeface="PT Serif"/>
                <a:sym typeface="PT Serif"/>
              </a:rPr>
              <a:t>And there’s no product in the market that is really trying to understand the users their own sitting habit.</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rPr lang="en" sz="1300">
                <a:solidFill>
                  <a:schemeClr val="dk1"/>
                </a:solidFill>
                <a:highlight>
                  <a:schemeClr val="lt1"/>
                </a:highlight>
                <a:latin typeface="PT Serif"/>
                <a:ea typeface="PT Serif"/>
                <a:cs typeface="PT Serif"/>
                <a:sym typeface="PT Serif"/>
              </a:rPr>
              <a:t>So, How can we improve our sitting habit if don’t know what really cause the health issue?</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Clr>
                <a:schemeClr val="dk1"/>
              </a:buClr>
              <a:buSzPts val="1100"/>
              <a:buFont typeface="Arial"/>
              <a:buNone/>
            </a:pPr>
            <a:r>
              <a:t/>
            </a:r>
            <a:endParaRPr sz="1300">
              <a:solidFill>
                <a:schemeClr val="dk1"/>
              </a:solidFill>
              <a:highlight>
                <a:schemeClr val="lt1"/>
              </a:highlight>
              <a:latin typeface="PT Serif"/>
              <a:ea typeface="PT Serif"/>
              <a:cs typeface="PT Serif"/>
              <a:sym typeface="PT Serif"/>
            </a:endParaRPr>
          </a:p>
          <a:p>
            <a:pPr indent="0" lvl="0" marL="0" rtl="0" algn="l">
              <a:spcBef>
                <a:spcPts val="0"/>
              </a:spcBef>
              <a:spcAft>
                <a:spcPts val="0"/>
              </a:spcAft>
              <a:buNone/>
            </a:pPr>
            <a:r>
              <a:t/>
            </a:r>
            <a:endParaRPr sz="1300">
              <a:solidFill>
                <a:schemeClr val="dk1"/>
              </a:solidFill>
              <a:highlight>
                <a:srgbClr val="FFFFFF"/>
              </a:highlight>
              <a:latin typeface="PT Serif"/>
              <a:ea typeface="PT Serif"/>
              <a:cs typeface="PT Serif"/>
              <a:sym typeface="PT Serif"/>
            </a:endParaRPr>
          </a:p>
          <a:p>
            <a:pPr indent="0" lvl="0" marL="0" rtl="0" algn="l">
              <a:spcBef>
                <a:spcPts val="0"/>
              </a:spcBef>
              <a:spcAft>
                <a:spcPts val="0"/>
              </a:spcAft>
              <a:buNone/>
            </a:pPr>
            <a:r>
              <a:rPr lang="en" sz="1300">
                <a:solidFill>
                  <a:schemeClr val="dk1"/>
                </a:solidFill>
                <a:highlight>
                  <a:srgbClr val="FFFFFF"/>
                </a:highlight>
                <a:latin typeface="PT Serif"/>
                <a:ea typeface="PT Serif"/>
                <a:cs typeface="PT Serif"/>
                <a:sym typeface="PT Serif"/>
              </a:rPr>
              <a:t>30</a:t>
            </a:r>
            <a:endParaRPr sz="1300">
              <a:solidFill>
                <a:schemeClr val="dk1"/>
              </a:solidFill>
              <a:highlight>
                <a:srgbClr val="FFFFFF"/>
              </a:highlight>
              <a:latin typeface="PT Serif"/>
              <a:ea typeface="PT Serif"/>
              <a:cs typeface="PT Serif"/>
              <a:sym typeface="PT Serif"/>
            </a:endParaRPr>
          </a:p>
          <a:p>
            <a:pPr indent="0" lvl="0" marL="0" rtl="0" algn="l">
              <a:spcBef>
                <a:spcPts val="0"/>
              </a:spcBef>
              <a:spcAft>
                <a:spcPts val="0"/>
              </a:spcAft>
              <a:buNone/>
            </a:pPr>
            <a:r>
              <a:rPr lang="en" sz="1300">
                <a:solidFill>
                  <a:schemeClr val="dk1"/>
                </a:solidFill>
                <a:highlight>
                  <a:srgbClr val="FFFFFF"/>
                </a:highlight>
                <a:latin typeface="PT Serif"/>
                <a:ea typeface="PT Serif"/>
                <a:cs typeface="PT Serif"/>
                <a:sym typeface="PT Serif"/>
              </a:rPr>
              <a:t>The </a:t>
            </a:r>
            <a:r>
              <a:rPr lang="en" sz="1300" u="sng">
                <a:solidFill>
                  <a:schemeClr val="hlink"/>
                </a:solidFill>
                <a:highlight>
                  <a:srgbClr val="FFFFFF"/>
                </a:highlight>
                <a:latin typeface="PT Serif"/>
                <a:ea typeface="PT Serif"/>
                <a:cs typeface="PT Serif"/>
                <a:sym typeface="PT Serif"/>
                <a:hlinkClick r:id="rId2"/>
              </a:rPr>
              <a:t>study</a:t>
            </a:r>
            <a:r>
              <a:rPr lang="en" sz="1300">
                <a:solidFill>
                  <a:schemeClr val="dk1"/>
                </a:solidFill>
                <a:highlight>
                  <a:srgbClr val="FFFFFF"/>
                </a:highlight>
                <a:latin typeface="PT Serif"/>
                <a:ea typeface="PT Serif"/>
                <a:cs typeface="PT Serif"/>
                <a:sym typeface="PT Serif"/>
              </a:rPr>
              <a:t>, which was published in </a:t>
            </a:r>
            <a:r>
              <a:rPr i="1" lang="en" sz="1300">
                <a:solidFill>
                  <a:schemeClr val="dk1"/>
                </a:solidFill>
                <a:highlight>
                  <a:srgbClr val="FFFFFF"/>
                </a:highlight>
                <a:latin typeface="PT Serif"/>
                <a:ea typeface="PT Serif"/>
                <a:cs typeface="PT Serif"/>
                <a:sym typeface="PT Serif"/>
              </a:rPr>
              <a:t>JAMA</a:t>
            </a:r>
            <a:r>
              <a:rPr lang="en" sz="1300">
                <a:solidFill>
                  <a:schemeClr val="dk1"/>
                </a:solidFill>
                <a:highlight>
                  <a:srgbClr val="FFFFFF"/>
                </a:highlight>
                <a:latin typeface="PT Serif"/>
                <a:ea typeface="PT Serif"/>
                <a:cs typeface="PT Serif"/>
                <a:sym typeface="PT Serif"/>
              </a:rPr>
              <a:t>, analyzed data from the National Health and Nutrition Examination Survey (NHANES), which collects health information on a representative sample of adults over 18 years old.</a:t>
            </a:r>
            <a:endParaRPr sz="1300">
              <a:solidFill>
                <a:schemeClr val="dk1"/>
              </a:solidFill>
              <a:highlight>
                <a:srgbClr val="FFFFFF"/>
              </a:highlight>
              <a:latin typeface="PT Serif"/>
              <a:ea typeface="PT Serif"/>
              <a:cs typeface="PT Serif"/>
              <a:sym typeface="PT Serif"/>
            </a:endParaRPr>
          </a:p>
          <a:p>
            <a:pPr indent="0" lvl="0" marL="0" rtl="0" algn="l">
              <a:spcBef>
                <a:spcPts val="0"/>
              </a:spcBef>
              <a:spcAft>
                <a:spcPts val="0"/>
              </a:spcAft>
              <a:buNone/>
            </a:pPr>
            <a:r>
              <a:t/>
            </a:r>
            <a:endParaRPr sz="1300">
              <a:solidFill>
                <a:schemeClr val="dk1"/>
              </a:solidFill>
              <a:highlight>
                <a:srgbClr val="FFFFFF"/>
              </a:highlight>
              <a:latin typeface="PT Serif"/>
              <a:ea typeface="PT Serif"/>
              <a:cs typeface="PT Serif"/>
              <a:sym typeface="PT Serif"/>
            </a:endParaRPr>
          </a:p>
          <a:p>
            <a:pPr indent="0" lvl="0" marL="0" rtl="0" algn="l">
              <a:lnSpc>
                <a:spcPct val="115000"/>
              </a:lnSpc>
              <a:spcBef>
                <a:spcPts val="0"/>
              </a:spcBef>
              <a:spcAft>
                <a:spcPts val="0"/>
              </a:spcAft>
              <a:buNone/>
            </a:pPr>
            <a:r>
              <a:rPr lang="en">
                <a:solidFill>
                  <a:schemeClr val="dk1"/>
                </a:solidFill>
              </a:rPr>
              <a:t>We found that the vast majority of products are braces that physically pull the user’s body into ‘correct’ posture, and that this devices are not aimed towards correcting sitting posture, but standing posture.</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Products aimed at correcting sitting posture were almost exclusively ergonomic/posture correcting chairs (or yoga balls). The only product we found aimed at actually detecting/classifying posture was UpRight Go, a device that sticks to the nape of the neck.</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SITTING TIME</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3"/>
              </a:rPr>
              <a:t>https://www.sciencedirect.com/science/article/pii/S0168822712002082</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4"/>
              </a:rPr>
              <a:t>https://www.betterhealth.vic.gov.au/health/healthyliving/the-dangers-of-sitting</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5"/>
              </a:rPr>
              <a:t>https://academic.oup.com/ije/article-abstract/41/5/1353/712261</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6"/>
              </a:rPr>
              <a:t>https://www.ncbi.nlm.nih.gov/pmc/articles/PMC5618737/</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POSTURE</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7"/>
              </a:rPr>
              <a:t>http://www.aaem.pl/Musculo-skeletal-and-pulmonary-effects-of-sitting-position-a-systematic-review,72599,0,2.html</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8"/>
              </a:rPr>
              <a:t>https://www.sciencedirect.com/science/article/pii/0003687077900023</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9"/>
              </a:rPr>
              <a:t>https://www.google.com/search?q=Thoracic+Kyphosis&amp;rlz=1C1CHBF_enUS792US792&amp;oq=Thoracic+Kyphosis&amp;aqs=chrome..69i57j69i61&amp;sourceid=chrome&amp;ie=UTF-8</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5ad49c603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5ad49c603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By doing the interviews and having a basic understanding of the problem and the market,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 sz="1200">
                <a:solidFill>
                  <a:schemeClr val="dk1"/>
                </a:solidFill>
              </a:rPr>
              <a:t>We design a survey and get over 300 responses,</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Half of the users sit more than 6 hours,half of the people take a break or stand up every 2+ hours, half of the users are concerned about their sitting </a:t>
            </a:r>
            <a:r>
              <a:rPr lang="en" sz="1200">
                <a:solidFill>
                  <a:schemeClr val="dk1"/>
                </a:solidFill>
              </a:rPr>
              <a:t>habits</a:t>
            </a:r>
            <a:r>
              <a:rPr lang="en" sz="1200">
                <a:solidFill>
                  <a:schemeClr val="dk1"/>
                </a:solidFill>
              </a:rPr>
              <a:t>, more than 85% of the people concern bad sitting affect their health</a:t>
            </a:r>
            <a:endParaRPr sz="1200">
              <a:solidFill>
                <a:schemeClr val="dk1"/>
              </a:solidFill>
            </a:endParaRPr>
          </a:p>
          <a:p>
            <a:pPr indent="0" lvl="0" marL="0" rtl="0" algn="l">
              <a:spcBef>
                <a:spcPts val="0"/>
              </a:spcBef>
              <a:spcAft>
                <a:spcPts val="0"/>
              </a:spcAft>
              <a:buNone/>
            </a:pPr>
            <a:r>
              <a:t/>
            </a:r>
            <a:endParaRPr sz="1200"/>
          </a:p>
          <a:p>
            <a:pPr indent="0" lvl="0" marL="0" rtl="0" algn="l">
              <a:spcBef>
                <a:spcPts val="0"/>
              </a:spcBef>
              <a:spcAft>
                <a:spcPts val="0"/>
              </a:spcAft>
              <a:buNone/>
            </a:pPr>
            <a:r>
              <a:rPr lang="en" sz="1200"/>
              <a:t>Links to own survey: </a:t>
            </a:r>
            <a:r>
              <a:rPr lang="en" sz="1200" u="sng">
                <a:solidFill>
                  <a:schemeClr val="hlink"/>
                </a:solidFill>
                <a:hlinkClick r:id="rId2"/>
              </a:rPr>
              <a:t>https://docs.google.com/spreadsheets/d/19VHJsDAoxdRkpV4vnQF-0a0ltL_bWdiwvrCeV5GKE9M/edit#gid=793808212</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5b1ed8c64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5b1ed8c64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In our app,</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Overall sitting score</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Track sitting history</a:t>
            </a:r>
            <a:endParaRPr sz="1200"/>
          </a:p>
          <a:p>
            <a:pPr indent="0" lvl="0" marL="0" rtl="0" algn="l">
              <a:spcBef>
                <a:spcPts val="0"/>
              </a:spcBef>
              <a:spcAft>
                <a:spcPts val="0"/>
              </a:spcAft>
              <a:buNone/>
            </a:pPr>
            <a:r>
              <a:rPr lang="en" sz="1200"/>
              <a:t>	Sitting time,</a:t>
            </a:r>
            <a:endParaRPr sz="1200"/>
          </a:p>
          <a:p>
            <a:pPr indent="0" lvl="0" marL="0" rtl="0" algn="l">
              <a:spcBef>
                <a:spcPts val="0"/>
              </a:spcBef>
              <a:spcAft>
                <a:spcPts val="0"/>
              </a:spcAft>
              <a:buNone/>
            </a:pPr>
            <a:r>
              <a:rPr lang="en" sz="1200"/>
              <a:t>	Proportion of different postures and related side effects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Warnings to remind them stand up</a:t>
            </a:r>
            <a:endParaRPr sz="12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ad49c603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ad49c603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(30 Seconds max)</a:t>
            </a:r>
            <a:endParaRPr/>
          </a:p>
          <a:p>
            <a:pPr indent="0" lvl="0" marL="0" rtl="0" algn="l">
              <a:spcBef>
                <a:spcPts val="0"/>
              </a:spcBef>
              <a:spcAft>
                <a:spcPts val="0"/>
              </a:spcAft>
              <a:buNone/>
            </a:pPr>
            <a:r>
              <a:rPr lang="en"/>
              <a:t>Our design is a smart cushion, but think about it, solely detecting the posture doesn’t change much of the user’s behavior. So we decide to cut from a user bahavior angle to solve the problem. Our system not only detect the posture, but keeps track of the sitting habits as long as the sitting history, on top of the current status.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Better feedback on posture habits</a:t>
            </a:r>
            <a:endParaRPr/>
          </a:p>
          <a:p>
            <a:pPr indent="0" lvl="0" marL="0" rtl="0" algn="l">
              <a:spcBef>
                <a:spcPts val="0"/>
              </a:spcBef>
              <a:spcAft>
                <a:spcPts val="0"/>
              </a:spcAft>
              <a:buNone/>
            </a:pPr>
            <a:r>
              <a:rPr lang="en"/>
              <a:t>Both in the moment and long term</a:t>
            </a:r>
            <a:endParaRPr/>
          </a:p>
          <a:p>
            <a:pPr indent="-298450" lvl="0" marL="457200" rtl="0" algn="l">
              <a:spcBef>
                <a:spcPts val="0"/>
              </a:spcBef>
              <a:spcAft>
                <a:spcPts val="0"/>
              </a:spcAft>
              <a:buSzPts val="1100"/>
              <a:buAutoNum type="arabicPeriod"/>
            </a:pPr>
            <a:r>
              <a:rPr lang="en"/>
              <a:t>Current status</a:t>
            </a:r>
            <a:endParaRPr/>
          </a:p>
          <a:p>
            <a:pPr indent="-298450" lvl="0" marL="457200" rtl="0" algn="l">
              <a:spcBef>
                <a:spcPts val="0"/>
              </a:spcBef>
              <a:spcAft>
                <a:spcPts val="0"/>
              </a:spcAft>
              <a:buSzPts val="1100"/>
              <a:buAutoNum type="arabicPeriod"/>
            </a:pPr>
            <a:r>
              <a:rPr lang="en"/>
              <a:t>Posture history, user habit, </a:t>
            </a:r>
            <a:endParaRPr/>
          </a:p>
          <a:p>
            <a:pPr indent="-298450" lvl="0" marL="457200" rtl="0" algn="l">
              <a:spcBef>
                <a:spcPts val="0"/>
              </a:spcBef>
              <a:spcAft>
                <a:spcPts val="0"/>
              </a:spcAft>
              <a:buSzPts val="1100"/>
              <a:buAutoNum type="arabicPeriod"/>
            </a:pPr>
            <a:r>
              <a:rPr lang="en"/>
              <a:t>Pop out side effects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5b1ed8c64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5b1ed8c64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(20-30 seconds)</a:t>
            </a:r>
            <a:endParaRPr/>
          </a:p>
          <a:p>
            <a:pPr indent="0" lvl="0" marL="0" rtl="0" algn="l">
              <a:spcBef>
                <a:spcPts val="0"/>
              </a:spcBef>
              <a:spcAft>
                <a:spcPts val="0"/>
              </a:spcAft>
              <a:buNone/>
            </a:pPr>
            <a:r>
              <a:rPr lang="en"/>
              <a:t>diagram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5ad49c603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5ad49c603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(about 20-30 seconds)</a:t>
            </a:r>
            <a:endParaRPr/>
          </a:p>
          <a:p>
            <a:pPr indent="0" lvl="0" marL="0" rtl="0" algn="l">
              <a:spcBef>
                <a:spcPts val="0"/>
              </a:spcBef>
              <a:spcAft>
                <a:spcPts val="0"/>
              </a:spcAft>
              <a:buNone/>
            </a:pPr>
            <a:r>
              <a:rPr lang="en"/>
              <a:t>Talk about Software design changes: algorithms, pca, shrink down to 5 features</a:t>
            </a:r>
            <a:endParaRPr/>
          </a:p>
          <a:p>
            <a:pPr indent="0" lvl="0" marL="0" rtl="0" algn="l">
              <a:spcBef>
                <a:spcPts val="0"/>
              </a:spcBef>
              <a:spcAft>
                <a:spcPts val="0"/>
              </a:spcAft>
              <a:buNone/>
            </a:pPr>
            <a:r>
              <a:rPr lang="en"/>
              <a:t>Once the reading collected, send the pressure “heat map” to the raspberry pi to do machine learning.</a:t>
            </a:r>
            <a:endParaRPr/>
          </a:p>
          <a:p>
            <a:pPr indent="0" lvl="0" marL="0" rtl="0" algn="l">
              <a:spcBef>
                <a:spcPts val="0"/>
              </a:spcBef>
              <a:spcAft>
                <a:spcPts val="0"/>
              </a:spcAft>
              <a:buNone/>
            </a:pPr>
            <a:r>
              <a:rPr lang="en"/>
              <a:t>During this process, We tried bunch of algorithms, knn, random forest, gradient boosting, cnn.</a:t>
            </a:r>
            <a:endParaRPr/>
          </a:p>
          <a:p>
            <a:pPr indent="0" lvl="0" marL="0" rtl="0" algn="l">
              <a:spcBef>
                <a:spcPts val="0"/>
              </a:spcBef>
              <a:spcAft>
                <a:spcPts val="0"/>
              </a:spcAft>
              <a:buNone/>
            </a:pPr>
            <a:r>
              <a:rPr lang="en"/>
              <a:t>Once we get the prediction, we will send it to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b1f4521d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b1f4521d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 seconds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Does user research change our design, and what drives us to change the direction</a:t>
            </a:r>
            <a:endParaRPr/>
          </a:p>
          <a:p>
            <a:pPr indent="0" lvl="0" marL="0" rtl="0" algn="l">
              <a:spcBef>
                <a:spcPts val="0"/>
              </a:spcBef>
              <a:spcAft>
                <a:spcPts val="0"/>
              </a:spcAft>
              <a:buNone/>
            </a:pPr>
            <a:r>
              <a:rPr lang="en"/>
              <a:t>Reasons for choosing 7 layers</a:t>
            </a:r>
            <a:endParaRPr/>
          </a:p>
          <a:p>
            <a:pPr indent="0" lvl="0" marL="0" rtl="0" algn="l">
              <a:spcBef>
                <a:spcPts val="0"/>
              </a:spcBef>
              <a:spcAft>
                <a:spcPts val="0"/>
              </a:spcAft>
              <a:buNone/>
            </a:pPr>
            <a:r>
              <a:rPr lang="en"/>
              <a:t>Why we change the material </a:t>
            </a:r>
            <a:endParaRPr/>
          </a:p>
          <a:p>
            <a:pPr indent="0" lvl="0" marL="0" rtl="0" algn="l">
              <a:spcBef>
                <a:spcPts val="0"/>
              </a:spcBef>
              <a:spcAft>
                <a:spcPts val="0"/>
              </a:spcAft>
              <a:buNone/>
            </a:pPr>
            <a:r>
              <a:rPr lang="en"/>
              <a:t>(iteration flow)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https://www.ncbi.nlm.nih.gov/pmc/articles/PMC3574719/</a:t>
            </a:r>
            <a:endParaRPr/>
          </a:p>
          <a:p>
            <a:pPr indent="0" lvl="0" marL="0" rtl="0" algn="l">
              <a:spcBef>
                <a:spcPts val="0"/>
              </a:spcBef>
              <a:spcAft>
                <a:spcPts val="0"/>
              </a:spcAft>
              <a:buNone/>
            </a:pPr>
            <a:r>
              <a:rPr lang="en" u="sng">
                <a:solidFill>
                  <a:schemeClr val="hlink"/>
                </a:solidFill>
                <a:hlinkClick r:id="rId3"/>
              </a:rPr>
              <a:t>https://pdfs.semanticscholar.org/ff6e/235d1008c82be144554ae5d1d20e72c3107a.pdf</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5ad49c603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5ad49c603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 seconds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Does user research change our design, and what drives us to change the direction</a:t>
            </a:r>
            <a:endParaRPr/>
          </a:p>
          <a:p>
            <a:pPr indent="0" lvl="0" marL="0" rtl="0" algn="l">
              <a:spcBef>
                <a:spcPts val="0"/>
              </a:spcBef>
              <a:spcAft>
                <a:spcPts val="0"/>
              </a:spcAft>
              <a:buNone/>
            </a:pPr>
            <a:r>
              <a:rPr lang="en"/>
              <a:t>Reasons for choosing 7 layers</a:t>
            </a:r>
            <a:endParaRPr/>
          </a:p>
          <a:p>
            <a:pPr indent="0" lvl="0" marL="0" rtl="0" algn="l">
              <a:spcBef>
                <a:spcPts val="0"/>
              </a:spcBef>
              <a:spcAft>
                <a:spcPts val="0"/>
              </a:spcAft>
              <a:buNone/>
            </a:pPr>
            <a:r>
              <a:rPr lang="en"/>
              <a:t>Why we change the material </a:t>
            </a:r>
            <a:endParaRPr/>
          </a:p>
          <a:p>
            <a:pPr indent="0" lvl="0" marL="0" rtl="0" algn="l">
              <a:spcBef>
                <a:spcPts val="0"/>
              </a:spcBef>
              <a:spcAft>
                <a:spcPts val="0"/>
              </a:spcAft>
              <a:buNone/>
            </a:pPr>
            <a:r>
              <a:rPr lang="en"/>
              <a:t>(iteration flow)</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A picture containing object, thing&#10;&#10;Description generated with very high confidence" id="13" name="Google Shape;13;p2"/>
          <p:cNvPicPr preferRelativeResize="0"/>
          <p:nvPr/>
        </p:nvPicPr>
        <p:blipFill rotWithShape="1">
          <a:blip r:embed="rId2">
            <a:alphaModFix/>
          </a:blip>
          <a:srcRect b="0" l="0" r="0" t="0"/>
          <a:stretch/>
        </p:blipFill>
        <p:spPr>
          <a:xfrm>
            <a:off x="399932" y="4728851"/>
            <a:ext cx="2941200" cy="28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7" name="Shape 47"/>
        <p:cNvGrpSpPr/>
        <p:nvPr/>
      </p:nvGrpSpPr>
      <p:grpSpPr>
        <a:xfrm>
          <a:off x="0" y="0"/>
          <a:ext cx="0" cy="0"/>
          <a:chOff x="0" y="0"/>
          <a:chExt cx="0" cy="0"/>
        </a:xfrm>
      </p:grpSpPr>
      <p:sp>
        <p:nvSpPr>
          <p:cNvPr id="48" name="Google Shape;48;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 name="Google Shape;49;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0" name="Google Shape;5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1" name="Shape 51"/>
        <p:cNvGrpSpPr/>
        <p:nvPr/>
      </p:nvGrpSpPr>
      <p:grpSpPr>
        <a:xfrm>
          <a:off x="0" y="0"/>
          <a:ext cx="0" cy="0"/>
          <a:chOff x="0" y="0"/>
          <a:chExt cx="0" cy="0"/>
        </a:xfrm>
      </p:grpSpPr>
      <p:sp>
        <p:nvSpPr>
          <p:cNvPr id="52" name="Google Shape;5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A picture containing object, thing&#10;&#10;Description generated with very high confidence" id="17" name="Google Shape;17;p3"/>
          <p:cNvPicPr preferRelativeResize="0"/>
          <p:nvPr/>
        </p:nvPicPr>
        <p:blipFill rotWithShape="1">
          <a:blip r:embed="rId2">
            <a:alphaModFix/>
          </a:blip>
          <a:srcRect b="0" l="0" r="0" t="0"/>
          <a:stretch/>
        </p:blipFill>
        <p:spPr>
          <a:xfrm>
            <a:off x="399932" y="4728851"/>
            <a:ext cx="2941200" cy="28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Clr>
                <a:srgbClr val="351C75"/>
              </a:buClr>
              <a:buSzPts val="3000"/>
              <a:buFont typeface="Encode Sans Black"/>
              <a:buNone/>
              <a:defRPr sz="3000">
                <a:solidFill>
                  <a:srgbClr val="351C75"/>
                </a:solidFill>
                <a:latin typeface="Encode Sans Black"/>
                <a:ea typeface="Encode Sans Black"/>
                <a:cs typeface="Encode Sans Black"/>
                <a:sym typeface="Encode Sans Black"/>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A picture containing object, thing&#10;&#10;Description generated with very high confidence" id="22" name="Google Shape;22;p4"/>
          <p:cNvPicPr preferRelativeResize="0"/>
          <p:nvPr/>
        </p:nvPicPr>
        <p:blipFill rotWithShape="1">
          <a:blip r:embed="rId2">
            <a:alphaModFix/>
          </a:blip>
          <a:srcRect b="0" l="0" r="0" t="0"/>
          <a:stretch/>
        </p:blipFill>
        <p:spPr>
          <a:xfrm>
            <a:off x="399932" y="4728851"/>
            <a:ext cx="2941200" cy="28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5" name="Shape 35"/>
        <p:cNvGrpSpPr/>
        <p:nvPr/>
      </p:nvGrpSpPr>
      <p:grpSpPr>
        <a:xfrm>
          <a:off x="0" y="0"/>
          <a:ext cx="0" cy="0"/>
          <a:chOff x="0" y="0"/>
          <a:chExt cx="0" cy="0"/>
        </a:xfrm>
      </p:grpSpPr>
      <p:sp>
        <p:nvSpPr>
          <p:cNvPr id="36" name="Google Shape;36;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 name="Google Shape;4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3" name="Google Shape;4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6" name="Google Shape;46;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0.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drive.google.com/file/d/1jUOXU35IJsld9t-ki4CGnOW02Iimn0IB/view" TargetMode="Externa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drive.google.com/file/d/1jUOXU35IJsld9t-ki4CGnOW02Iimn0IB/view" TargetMode="Externa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1" Type="http://schemas.openxmlformats.org/officeDocument/2006/relationships/hyperlink" Target="https://pdfs.semanticscholar.org/8dfd/6be2644cc53ea50462a2a1c886e01d45d8ba.pdf" TargetMode="External"/><Relationship Id="rId10" Type="http://schemas.openxmlformats.org/officeDocument/2006/relationships/hyperlink" Target="https://link.springer.com/article/10.1186/s12938-018-0584-3" TargetMode="External"/><Relationship Id="rId13" Type="http://schemas.openxmlformats.org/officeDocument/2006/relationships/hyperlink" Target="https://docs.google.com/forms/d/1QD-OWEwMmAZGDdR-phcK-7XeumFj3u2wazh0w05PTY4/edit" TargetMode="External"/><Relationship Id="rId12" Type="http://schemas.openxmlformats.org/officeDocument/2006/relationships/hyperlink" Target="http://eda.ee.ucla.edu/pub/J79.pdf" TargetMode="External"/><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www.plugandwear.com/pw0118.asp" TargetMode="External"/><Relationship Id="rId4" Type="http://schemas.openxmlformats.org/officeDocument/2006/relationships/hyperlink" Target="https://www.amazon.com/s?k=posture+correction&amp;ref=nb_sb_noss_2" TargetMode="External"/><Relationship Id="rId9" Type="http://schemas.openxmlformats.org/officeDocument/2006/relationships/hyperlink" Target="https://www.researchgate.net/publication/257610874_Intelligent_Chair_Sensor_Classification_of_Sitting_Posture" TargetMode="External"/><Relationship Id="rId5" Type="http://schemas.openxmlformats.org/officeDocument/2006/relationships/hyperlink" Target="https://www.amazon.com/Upright-Corrector-Strapless-Discrete-Confidence/dp/B0747YHYZF/ref=sr_1_1_sspa?keywords=posture+correction&amp;qid=1559211601&amp;s=gateway&amp;sr=8-1-spons&amp;psc=1" TargetMode="External"/><Relationship Id="rId6" Type="http://schemas.openxmlformats.org/officeDocument/2006/relationships/hyperlink" Target="https://www.amazon.com/Back-Posture-Corrector-Women-Lifestyle/dp/B07GJTBBC6/ref=sr_1_2_sspa?keywords=posture+correction&amp;qid=1559211601&amp;s=gateway&amp;sr=8-2-spons&amp;psc=1" TargetMode="External"/><Relationship Id="rId7" Type="http://schemas.openxmlformats.org/officeDocument/2006/relationships/hyperlink" Target="https://engineering.purdue.edu/hirl/oldsite_8-10-04/publications_pdfs/SLIVOVSKY_TAN_IMECE00.pdf" TargetMode="External"/><Relationship Id="rId8" Type="http://schemas.openxmlformats.org/officeDocument/2006/relationships/hyperlink" Target="https://www.hindawi.com/journals/bmri/2016/5978489/"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hyperlink" Target="https://www.sciencedirect.com/science/article/pii/S0168822712002082" TargetMode="External"/><Relationship Id="rId11" Type="http://schemas.openxmlformats.org/officeDocument/2006/relationships/image" Target="../media/image2.png"/><Relationship Id="rId10" Type="http://schemas.openxmlformats.org/officeDocument/2006/relationships/image" Target="../media/image4.png"/><Relationship Id="rId9" Type="http://schemas.openxmlformats.org/officeDocument/2006/relationships/image" Target="../media/image3.png"/><Relationship Id="rId5" Type="http://schemas.openxmlformats.org/officeDocument/2006/relationships/hyperlink" Target="https://jamanetwork.com/journals/jama/fullarticle/2715582" TargetMode="External"/><Relationship Id="rId6" Type="http://schemas.openxmlformats.org/officeDocument/2006/relationships/hyperlink" Target="https://www.betterhealth.vic.gov.au/health/healthyliving/the-dangers-of-sitting" TargetMode="External"/><Relationship Id="rId7" Type="http://schemas.openxmlformats.org/officeDocument/2006/relationships/hyperlink" Target="http://www.aaem.pl/Musculo-skeletal-and-pulmonary-effects-of-sitting-position-a-systematic-review,72599,0,2.html" TargetMode="External"/><Relationship Id="rId8" Type="http://schemas.openxmlformats.org/officeDocument/2006/relationships/hyperlink" Target="https://academic.oup.com/ije/article/41/5/1353/71226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24.png"/><Relationship Id="rId6" Type="http://schemas.openxmlformats.org/officeDocument/2006/relationships/image" Target="../media/image21.png"/><Relationship Id="rId7" Type="http://schemas.openxmlformats.org/officeDocument/2006/relationships/image" Target="../media/image23.png"/><Relationship Id="rId8" Type="http://schemas.openxmlformats.org/officeDocument/2006/relationships/hyperlink" Target="https://bit.ly/2Z5mh2i"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gif"/><Relationship Id="rId4" Type="http://schemas.openxmlformats.org/officeDocument/2006/relationships/image" Target="../media/image5.gif"/><Relationship Id="rId5" Type="http://schemas.openxmlformats.org/officeDocument/2006/relationships/image" Target="../media/image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9.png"/><Relationship Id="rId11" Type="http://schemas.openxmlformats.org/officeDocument/2006/relationships/hyperlink" Target="https://www.ncbi.nlm.nih.gov/pmc/articles/PMC3574719/" TargetMode="External"/><Relationship Id="rId10" Type="http://schemas.openxmlformats.org/officeDocument/2006/relationships/image" Target="../media/image18.png"/><Relationship Id="rId9" Type="http://schemas.openxmlformats.org/officeDocument/2006/relationships/image" Target="../media/image15.png"/><Relationship Id="rId5" Type="http://schemas.openxmlformats.org/officeDocument/2006/relationships/image" Target="../media/image12.png"/><Relationship Id="rId6" Type="http://schemas.openxmlformats.org/officeDocument/2006/relationships/image" Target="../media/image14.png"/><Relationship Id="rId7" Type="http://schemas.openxmlformats.org/officeDocument/2006/relationships/image" Target="../media/image16.png"/><Relationship Id="rId8"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1.png"/><Relationship Id="rId4" Type="http://schemas.openxmlformats.org/officeDocument/2006/relationships/image" Target="../media/image28.jpg"/><Relationship Id="rId5" Type="http://schemas.openxmlformats.org/officeDocument/2006/relationships/image" Target="../media/image29.jpg"/><Relationship Id="rId6"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56" name="Shape 56"/>
        <p:cNvGrpSpPr/>
        <p:nvPr/>
      </p:nvGrpSpPr>
      <p:grpSpPr>
        <a:xfrm>
          <a:off x="0" y="0"/>
          <a:ext cx="0" cy="0"/>
          <a:chOff x="0" y="0"/>
          <a:chExt cx="0" cy="0"/>
        </a:xfrm>
      </p:grpSpPr>
      <p:sp>
        <p:nvSpPr>
          <p:cNvPr id="57" name="Google Shape;57;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solidFill>
                  <a:srgbClr val="FFFFFF"/>
                </a:solidFill>
              </a:rPr>
              <a:t>helping people fix their sitting habits</a:t>
            </a:r>
            <a:endParaRPr sz="4000">
              <a:solidFill>
                <a:srgbClr val="FFFFFF"/>
              </a:solidFill>
            </a:endParaRPr>
          </a:p>
        </p:txBody>
      </p:sp>
      <p:sp>
        <p:nvSpPr>
          <p:cNvPr id="58" name="Google Shape;58;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SitWell</a:t>
            </a:r>
            <a:endParaRPr>
              <a:solidFill>
                <a:srgbClr val="FFFFFF"/>
              </a:solidFill>
            </a:endParaRPr>
          </a:p>
        </p:txBody>
      </p:sp>
      <p:sp>
        <p:nvSpPr>
          <p:cNvPr id="59" name="Google Shape;59;p13"/>
          <p:cNvSpPr txBox="1"/>
          <p:nvPr>
            <p:ph idx="1" type="subTitle"/>
          </p:nvPr>
        </p:nvSpPr>
        <p:spPr>
          <a:xfrm>
            <a:off x="311700" y="38958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rgbClr val="FFFFFF"/>
                </a:solidFill>
              </a:rPr>
              <a:t>Cody Wu, Geoffrey S Waterhouse, Yuanwei Zhang</a:t>
            </a:r>
            <a:endParaRPr sz="1400">
              <a:solidFill>
                <a:srgbClr val="FFFFFF"/>
              </a:solidFill>
            </a:endParaRPr>
          </a:p>
        </p:txBody>
      </p:sp>
      <p:grpSp>
        <p:nvGrpSpPr>
          <p:cNvPr id="60" name="Google Shape;60;p13"/>
          <p:cNvGrpSpPr/>
          <p:nvPr/>
        </p:nvGrpSpPr>
        <p:grpSpPr>
          <a:xfrm>
            <a:off x="0" y="0"/>
            <a:ext cx="9144001" cy="5143499"/>
            <a:chOff x="0" y="231125"/>
            <a:chExt cx="9144001" cy="5143499"/>
          </a:xfrm>
        </p:grpSpPr>
        <p:pic>
          <p:nvPicPr>
            <p:cNvPr id="61" name="Google Shape;61;p13"/>
            <p:cNvPicPr preferRelativeResize="0"/>
            <p:nvPr/>
          </p:nvPicPr>
          <p:blipFill rotWithShape="1">
            <a:blip r:embed="rId3">
              <a:alphaModFix/>
            </a:blip>
            <a:srcRect b="11712" l="3755" r="3755" t="10821"/>
            <a:stretch/>
          </p:blipFill>
          <p:spPr>
            <a:xfrm>
              <a:off x="0" y="231125"/>
              <a:ext cx="9144001" cy="5143499"/>
            </a:xfrm>
            <a:prstGeom prst="rect">
              <a:avLst/>
            </a:prstGeom>
            <a:noFill/>
            <a:ln>
              <a:noFill/>
            </a:ln>
          </p:spPr>
        </p:pic>
        <p:pic>
          <p:nvPicPr>
            <p:cNvPr id="62" name="Google Shape;62;p13"/>
            <p:cNvPicPr preferRelativeResize="0"/>
            <p:nvPr/>
          </p:nvPicPr>
          <p:blipFill rotWithShape="1">
            <a:blip r:embed="rId4">
              <a:alphaModFix/>
            </a:blip>
            <a:srcRect b="46749" l="59836" r="0" t="0"/>
            <a:stretch/>
          </p:blipFill>
          <p:spPr>
            <a:xfrm>
              <a:off x="7487975" y="3980275"/>
              <a:ext cx="707400" cy="510300"/>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2"/>
          <p:cNvSpPr txBox="1"/>
          <p:nvPr>
            <p:ph type="title"/>
          </p:nvPr>
        </p:nvSpPr>
        <p:spPr>
          <a:xfrm>
            <a:off x="311700" y="22854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LIVE DEMO </a:t>
            </a: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3"/>
          <p:cNvSpPr txBox="1"/>
          <p:nvPr>
            <p:ph type="ctrTitle"/>
          </p:nvPr>
        </p:nvSpPr>
        <p:spPr>
          <a:xfrm>
            <a:off x="311700" y="2237750"/>
            <a:ext cx="8520600" cy="136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1400">
              <a:solidFill>
                <a:schemeClr val="dk2"/>
              </a:solidFill>
            </a:endParaRPr>
          </a:p>
          <a:p>
            <a:pPr indent="0" lvl="0" marL="1828800" rtl="0" algn="l">
              <a:spcBef>
                <a:spcPts val="0"/>
              </a:spcBef>
              <a:spcAft>
                <a:spcPts val="0"/>
              </a:spcAft>
              <a:buNone/>
            </a:pPr>
            <a:r>
              <a:rPr lang="en" sz="1400">
                <a:solidFill>
                  <a:schemeClr val="dk2"/>
                </a:solidFill>
              </a:rPr>
              <a:t>Instructor: John Raiti</a:t>
            </a:r>
            <a:endParaRPr sz="1400">
              <a:solidFill>
                <a:schemeClr val="dk2"/>
              </a:solidFill>
            </a:endParaRPr>
          </a:p>
          <a:p>
            <a:pPr indent="0" lvl="0" marL="1828800" rtl="0" algn="l">
              <a:spcBef>
                <a:spcPts val="0"/>
              </a:spcBef>
              <a:spcAft>
                <a:spcPts val="0"/>
              </a:spcAft>
              <a:buNone/>
            </a:pPr>
            <a:r>
              <a:rPr lang="en" sz="1400">
                <a:solidFill>
                  <a:schemeClr val="dk2"/>
                </a:solidFill>
              </a:rPr>
              <a:t>TAs: Nicholas Becker, Arjun Goswami </a:t>
            </a:r>
            <a:endParaRPr sz="1400">
              <a:solidFill>
                <a:schemeClr val="dk2"/>
              </a:solidFill>
            </a:endParaRPr>
          </a:p>
          <a:p>
            <a:pPr indent="0" lvl="0" marL="1828800" rtl="0" algn="l">
              <a:spcBef>
                <a:spcPts val="0"/>
              </a:spcBef>
              <a:spcAft>
                <a:spcPts val="0"/>
              </a:spcAft>
              <a:buNone/>
            </a:pPr>
            <a:r>
              <a:rPr lang="en" sz="1400">
                <a:solidFill>
                  <a:schemeClr val="dk2"/>
                </a:solidFill>
              </a:rPr>
              <a:t>PCB design: </a:t>
            </a:r>
            <a:r>
              <a:rPr lang="en" sz="1400">
                <a:solidFill>
                  <a:schemeClr val="dk2"/>
                </a:solidFill>
              </a:rPr>
              <a:t>Feng Wang</a:t>
            </a:r>
            <a:endParaRPr sz="1400">
              <a:solidFill>
                <a:schemeClr val="dk2"/>
              </a:solidFill>
            </a:endParaRPr>
          </a:p>
          <a:p>
            <a:pPr indent="0" lvl="0" marL="1828800" rtl="0" algn="l">
              <a:spcBef>
                <a:spcPts val="0"/>
              </a:spcBef>
              <a:spcAft>
                <a:spcPts val="0"/>
              </a:spcAft>
              <a:buNone/>
            </a:pPr>
            <a:r>
              <a:rPr lang="en" sz="1400">
                <a:solidFill>
                  <a:schemeClr val="dk2"/>
                </a:solidFill>
              </a:rPr>
              <a:t>Hardware advice: Yujing Li</a:t>
            </a:r>
            <a:endParaRPr sz="1400">
              <a:solidFill>
                <a:schemeClr val="dk2"/>
              </a:solidFill>
            </a:endParaRPr>
          </a:p>
          <a:p>
            <a:pPr indent="0" lvl="0" marL="1828800" rtl="0" algn="l">
              <a:spcBef>
                <a:spcPts val="0"/>
              </a:spcBef>
              <a:spcAft>
                <a:spcPts val="0"/>
              </a:spcAft>
              <a:buNone/>
            </a:pPr>
            <a:r>
              <a:rPr lang="en" sz="1400">
                <a:solidFill>
                  <a:schemeClr val="dk2"/>
                </a:solidFill>
              </a:rPr>
              <a:t>Connected Team: Steven Han, Zach Badger-Markey, Michael Lai</a:t>
            </a:r>
            <a:endParaRPr sz="3000">
              <a:solidFill>
                <a:srgbClr val="351C75"/>
              </a:solidFill>
              <a:latin typeface="Encode Sans Black"/>
              <a:ea typeface="Encode Sans Black"/>
              <a:cs typeface="Encode Sans Black"/>
              <a:sym typeface="Encode Sans Black"/>
            </a:endParaRPr>
          </a:p>
        </p:txBody>
      </p:sp>
      <p:sp>
        <p:nvSpPr>
          <p:cNvPr id="171" name="Google Shape;171;p23"/>
          <p:cNvSpPr txBox="1"/>
          <p:nvPr>
            <p:ph idx="1" type="subTitle"/>
          </p:nvPr>
        </p:nvSpPr>
        <p:spPr>
          <a:xfrm>
            <a:off x="311700" y="744575"/>
            <a:ext cx="8520600" cy="158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000000"/>
                </a:solidFill>
                <a:latin typeface="Encode Sans Black"/>
                <a:ea typeface="Encode Sans Black"/>
                <a:cs typeface="Encode Sans Black"/>
                <a:sym typeface="Encode Sans Black"/>
              </a:rPr>
              <a:t>Thank You!</a:t>
            </a:r>
            <a:endParaRPr sz="3000">
              <a:solidFill>
                <a:srgbClr val="000000"/>
              </a:solidFill>
              <a:latin typeface="Encode Sans Black"/>
              <a:ea typeface="Encode Sans Black"/>
              <a:cs typeface="Encode Sans Black"/>
              <a:sym typeface="Encode Sans Black"/>
            </a:endParaRPr>
          </a:p>
          <a:p>
            <a:pPr indent="0" lvl="0" marL="0" rtl="0" algn="ctr">
              <a:spcBef>
                <a:spcPts val="0"/>
              </a:spcBef>
              <a:spcAft>
                <a:spcPts val="0"/>
              </a:spcAft>
              <a:buNone/>
            </a:pPr>
            <a:r>
              <a:t/>
            </a:r>
            <a:endParaRPr sz="1200">
              <a:solidFill>
                <a:srgbClr val="000000"/>
              </a:solidFill>
              <a:latin typeface="Encode Sans Black"/>
              <a:ea typeface="Encode Sans Black"/>
              <a:cs typeface="Encode Sans Black"/>
              <a:sym typeface="Encode Sans Black"/>
            </a:endParaRPr>
          </a:p>
          <a:p>
            <a:pPr indent="0" lvl="0" marL="0" rtl="0" algn="ctr">
              <a:spcBef>
                <a:spcPts val="0"/>
              </a:spcBef>
              <a:spcAft>
                <a:spcPts val="0"/>
              </a:spcAft>
              <a:buNone/>
            </a:pPr>
            <a:r>
              <a:rPr lang="en" sz="1200">
                <a:solidFill>
                  <a:srgbClr val="000000"/>
                </a:solidFill>
                <a:latin typeface="Encode Sans Black"/>
                <a:ea typeface="Encode Sans Black"/>
                <a:cs typeface="Encode Sans Black"/>
                <a:sym typeface="Encode Sans Black"/>
              </a:rPr>
              <a:t>We especially feel thankful for having you help us: </a:t>
            </a:r>
            <a:endParaRPr sz="1200">
              <a:solidFill>
                <a:srgbClr val="000000"/>
              </a:solidFill>
              <a:latin typeface="Encode Sans Black"/>
              <a:ea typeface="Encode Sans Black"/>
              <a:cs typeface="Encode Sans Black"/>
              <a:sym typeface="Encode Sans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4"/>
          <p:cNvSpPr/>
          <p:nvPr/>
        </p:nvSpPr>
        <p:spPr>
          <a:xfrm>
            <a:off x="-332200" y="-103100"/>
            <a:ext cx="9794400" cy="5406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Backup Demo Video</a:t>
            </a:r>
            <a:endParaRPr>
              <a:solidFill>
                <a:srgbClr val="000000"/>
              </a:solidFill>
            </a:endParaRPr>
          </a:p>
        </p:txBody>
      </p:sp>
      <p:pic>
        <p:nvPicPr>
          <p:cNvPr id="178" name="Google Shape;178;p24" title="sitwell_demo.mp4">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Backup Demo Video</a:t>
            </a:r>
            <a:endParaRPr>
              <a:solidFill>
                <a:srgbClr val="000000"/>
              </a:solidFill>
            </a:endParaRPr>
          </a:p>
        </p:txBody>
      </p:sp>
      <p:pic>
        <p:nvPicPr>
          <p:cNvPr id="184" name="Google Shape;184;p25" title="sitwell_demo.mp4">
            <a:hlinkClick r:id="rId3"/>
          </p:cNvPr>
          <p:cNvPicPr preferRelativeResize="0"/>
          <p:nvPr/>
        </p:nvPicPr>
        <p:blipFill>
          <a:blip r:embed="rId4">
            <a:alphaModFix/>
          </a:blip>
          <a:stretch>
            <a:fillRect/>
          </a:stretch>
        </p:blipFill>
        <p:spPr>
          <a:xfrm>
            <a:off x="2126963" y="1017725"/>
            <a:ext cx="4890076" cy="3667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Reference </a:t>
            </a:r>
            <a:endParaRPr>
              <a:solidFill>
                <a:srgbClr val="000000"/>
              </a:solidFill>
            </a:endParaRPr>
          </a:p>
        </p:txBody>
      </p:sp>
      <p:sp>
        <p:nvSpPr>
          <p:cNvPr id="190" name="Google Shape;190;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100">
                <a:solidFill>
                  <a:schemeClr val="dk1"/>
                </a:solidFill>
              </a:rPr>
              <a:t>Media search</a:t>
            </a:r>
            <a:endParaRPr b="1"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3"/>
              </a:rPr>
              <a:t>http://www.plugandwear.com/pw0118.asp</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4"/>
              </a:rPr>
              <a:t>https://www.amazon.com/s?k=posture+correction&amp;ref=nb_sb_noss_2</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5"/>
              </a:rPr>
              <a:t>https://www.amazon.com/Upright-Corrector-Strapless-Discrete-Confidence/dp/B0747YHYZF/ref=sr_1_1_sspa?keywords=posture+correction&amp;qid=1559211601&amp;s=gateway&amp;sr=8-1-spons&amp;psc=1</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6"/>
              </a:rPr>
              <a:t>https://www.amazon.com/Back-Posture-Corrector-Women-Lifestyle/dp/B07GJTBBC6/ref=sr_1_2_sspa?keywords=posture+correction&amp;qid=1559211601&amp;s=gateway&amp;sr=8-2-spons&amp;psc=1</a:t>
            </a:r>
            <a:endParaRPr sz="1100">
              <a:solidFill>
                <a:schemeClr val="dk1"/>
              </a:solidFill>
            </a:endParaRPr>
          </a:p>
          <a:p>
            <a:pPr indent="0" lvl="0" marL="0" rtl="0" algn="l">
              <a:spcBef>
                <a:spcPts val="0"/>
              </a:spcBef>
              <a:spcAft>
                <a:spcPts val="0"/>
              </a:spcAft>
              <a:buClr>
                <a:schemeClr val="dk1"/>
              </a:buClr>
              <a:buSzPts val="1100"/>
              <a:buFont typeface="Arial"/>
              <a:buNone/>
            </a:pPr>
            <a:r>
              <a:rPr b="1" lang="en" sz="1100">
                <a:solidFill>
                  <a:schemeClr val="dk1"/>
                </a:solidFill>
              </a:rPr>
              <a:t>Academic papers on posture classification via smart chairs, cushions, mattresses</a:t>
            </a:r>
            <a:endParaRPr b="1"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7"/>
              </a:rPr>
              <a:t>https://engineering.purdue.edu/hirl/oldsite_8-10-04/publications_pdfs/SLIVOVSKY_TAN_IMECE00.pdf</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8"/>
              </a:rPr>
              <a:t>https://www.hindawi.com/journals/bmri/2016/5978489/</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9"/>
              </a:rPr>
              <a:t>https://www.researchgate.net/publication/257610874_Intelligent_Chair_Sensor_Classification_of_Sitting_Posture</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10"/>
              </a:rPr>
              <a:t>https://link.springer.com/article/10.1186/s12938-018-0584-3</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11"/>
              </a:rPr>
              <a:t>https://pdfs.semanticscholar.org/8dfd/6be2644cc53ea50462a2a1c886e01d45d8ba.pdf</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linkClick r:id="rId12"/>
              </a:rPr>
              <a:t>http://eda.ee.ucla.edu/pub/J79.pdf</a:t>
            </a:r>
            <a:endParaRPr sz="1100">
              <a:solidFill>
                <a:schemeClr val="dk1"/>
              </a:solidFill>
            </a:endParaRPr>
          </a:p>
          <a:p>
            <a:pPr indent="0" lvl="0" marL="0" rtl="0" algn="l">
              <a:spcBef>
                <a:spcPts val="0"/>
              </a:spcBef>
              <a:spcAft>
                <a:spcPts val="0"/>
              </a:spcAft>
              <a:buClr>
                <a:schemeClr val="dk1"/>
              </a:buClr>
              <a:buSzPts val="1100"/>
              <a:buFont typeface="Arial"/>
              <a:buNone/>
            </a:pPr>
            <a:r>
              <a:rPr b="1" lang="en" sz="1100">
                <a:solidFill>
                  <a:schemeClr val="dk1"/>
                </a:solidFill>
              </a:rPr>
              <a:t>Survey</a:t>
            </a:r>
            <a:endParaRPr b="1" sz="1100">
              <a:solidFill>
                <a:schemeClr val="dk1"/>
              </a:solidFill>
            </a:endParaRPr>
          </a:p>
          <a:p>
            <a:pPr indent="0" lvl="0" marL="0" rtl="0" algn="l">
              <a:spcBef>
                <a:spcPts val="0"/>
              </a:spcBef>
              <a:spcAft>
                <a:spcPts val="0"/>
              </a:spcAft>
              <a:buClr>
                <a:schemeClr val="dk1"/>
              </a:buClr>
              <a:buSzPts val="1100"/>
              <a:buFont typeface="Arial"/>
              <a:buNone/>
            </a:pPr>
            <a:r>
              <a:rPr lang="en" sz="1100" u="sng">
                <a:solidFill>
                  <a:srgbClr val="1155CC"/>
                </a:solidFill>
                <a:highlight>
                  <a:srgbClr val="FFFFFF"/>
                </a:highlight>
                <a:hlinkClick r:id="rId13"/>
              </a:rPr>
              <a:t>https://docs.google.com/forms/d/1QD-OWEwMmAZGDdR-phcK-7XeumFj3u2wazh0w05PTY4/edit</a:t>
            </a:r>
            <a:endParaRPr>
              <a:highlight>
                <a:srgbClr val="FFFFFF"/>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Budget</a:t>
            </a:r>
            <a:endParaRPr>
              <a:solidFill>
                <a:srgbClr val="000000"/>
              </a:solidFill>
            </a:endParaRPr>
          </a:p>
        </p:txBody>
      </p:sp>
      <p:graphicFrame>
        <p:nvGraphicFramePr>
          <p:cNvPr id="196" name="Google Shape;196;p27"/>
          <p:cNvGraphicFramePr/>
          <p:nvPr/>
        </p:nvGraphicFramePr>
        <p:xfrm>
          <a:off x="1076325" y="1264225"/>
          <a:ext cx="3000000" cy="3000000"/>
        </p:xfrm>
        <a:graphic>
          <a:graphicData uri="http://schemas.openxmlformats.org/drawingml/2006/table">
            <a:tbl>
              <a:tblPr>
                <a:noFill/>
                <a:tableStyleId>{76AB7024-A7CB-4FD5-AC9B-5F02E41ECBFB}</a:tableStyleId>
              </a:tblPr>
              <a:tblGrid>
                <a:gridCol w="2097400"/>
                <a:gridCol w="349575"/>
                <a:gridCol w="2097400"/>
                <a:gridCol w="349575"/>
                <a:gridCol w="2097400"/>
              </a:tblGrid>
              <a:tr h="396200">
                <a:tc>
                  <a:txBody>
                    <a:bodyPr/>
                    <a:lstStyle/>
                    <a:p>
                      <a:pPr indent="0" lvl="0" marL="0" rtl="0" algn="ctr">
                        <a:lnSpc>
                          <a:spcPct val="115000"/>
                        </a:lnSpc>
                        <a:spcBef>
                          <a:spcPts val="0"/>
                        </a:spcBef>
                        <a:spcAft>
                          <a:spcPts val="0"/>
                        </a:spcAft>
                        <a:buNone/>
                      </a:pPr>
                      <a:r>
                        <a:rPr b="1" lang="en" sz="1200">
                          <a:latin typeface="Nunito"/>
                          <a:ea typeface="Nunito"/>
                          <a:cs typeface="Nunito"/>
                          <a:sym typeface="Nunito"/>
                        </a:rPr>
                        <a:t>Budget</a:t>
                      </a:r>
                      <a:endParaRPr b="1" sz="1200">
                        <a:latin typeface="Nunito"/>
                        <a:ea typeface="Nunito"/>
                        <a:cs typeface="Nunito"/>
                        <a:sym typeface="Nunito"/>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latin typeface="Nunito"/>
                        <a:ea typeface="Nunito"/>
                        <a:cs typeface="Nunito"/>
                        <a:sym typeface="Nunito"/>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Nunito"/>
                          <a:ea typeface="Nunito"/>
                          <a:cs typeface="Nunito"/>
                          <a:sym typeface="Nunito"/>
                        </a:rPr>
                        <a:t>Leftover</a:t>
                      </a:r>
                      <a:endParaRPr b="1" sz="1200">
                        <a:latin typeface="Nunito"/>
                        <a:ea typeface="Nunito"/>
                        <a:cs typeface="Nunito"/>
                        <a:sym typeface="Nunito"/>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latin typeface="Nunito"/>
                        <a:ea typeface="Nunito"/>
                        <a:cs typeface="Nunito"/>
                        <a:sym typeface="Nunito"/>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800">
                          <a:latin typeface="Nunito"/>
                          <a:ea typeface="Nunito"/>
                          <a:cs typeface="Nunito"/>
                          <a:sym typeface="Nunito"/>
                        </a:rPr>
                        <a:t>Spent</a:t>
                      </a:r>
                      <a:endParaRPr b="1" sz="1800">
                        <a:latin typeface="Nunito"/>
                        <a:ea typeface="Nunito"/>
                        <a:cs typeface="Nunito"/>
                        <a:sym typeface="Nunito"/>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solidFill>
                      <a:srgbClr val="F3F3F3"/>
                    </a:solidFill>
                  </a:tcPr>
                </a:tc>
              </a:tr>
              <a:tr h="396200">
                <a:tc>
                  <a:txBody>
                    <a:bodyPr/>
                    <a:lstStyle/>
                    <a:p>
                      <a:pPr indent="0" lvl="0" marL="0" rtl="0" algn="ctr">
                        <a:lnSpc>
                          <a:spcPct val="115000"/>
                        </a:lnSpc>
                        <a:spcBef>
                          <a:spcPts val="0"/>
                        </a:spcBef>
                        <a:spcAft>
                          <a:spcPts val="0"/>
                        </a:spcAft>
                        <a:buNone/>
                      </a:pPr>
                      <a:r>
                        <a:rPr lang="en" sz="1200">
                          <a:latin typeface="Nunito"/>
                          <a:ea typeface="Nunito"/>
                          <a:cs typeface="Nunito"/>
                          <a:sym typeface="Nunito"/>
                        </a:rPr>
                        <a:t>$500</a:t>
                      </a:r>
                      <a:endParaRPr sz="1200">
                        <a:latin typeface="Nunito"/>
                        <a:ea typeface="Nunito"/>
                        <a:cs typeface="Nunito"/>
                        <a:sym typeface="Nunito"/>
                      </a:endParaRPr>
                    </a:p>
                  </a:txBody>
                  <a:tcPr marT="91425" marB="91425" marR="28575" marL="28575">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Nunito"/>
                        <a:ea typeface="Nunito"/>
                        <a:cs typeface="Nunito"/>
                        <a:sym typeface="Nunito"/>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latin typeface="Nunito"/>
                          <a:ea typeface="Nunito"/>
                          <a:cs typeface="Nunito"/>
                          <a:sym typeface="Nunito"/>
                        </a:rPr>
                        <a:t>$67.25</a:t>
                      </a:r>
                      <a:endParaRPr sz="1200">
                        <a:latin typeface="Nunito"/>
                        <a:ea typeface="Nunito"/>
                        <a:cs typeface="Nunito"/>
                        <a:sym typeface="Nunito"/>
                      </a:endParaRPr>
                    </a:p>
                    <a:p>
                      <a:pPr indent="0" lvl="0" marL="0" rtl="0" algn="ctr">
                        <a:lnSpc>
                          <a:spcPct val="115000"/>
                        </a:lnSpc>
                        <a:spcBef>
                          <a:spcPts val="0"/>
                        </a:spcBef>
                        <a:spcAft>
                          <a:spcPts val="0"/>
                        </a:spcAft>
                        <a:buNone/>
                      </a:pPr>
                      <a:r>
                        <a:rPr lang="en" sz="1200">
                          <a:latin typeface="Nunito"/>
                          <a:ea typeface="Nunito"/>
                          <a:cs typeface="Nunito"/>
                          <a:sym typeface="Nunito"/>
                        </a:rPr>
                        <a:t>13%</a:t>
                      </a:r>
                      <a:endParaRPr sz="1200">
                        <a:latin typeface="Nunito"/>
                        <a:ea typeface="Nunito"/>
                        <a:cs typeface="Nunito"/>
                        <a:sym typeface="Nunito"/>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Nunito"/>
                        <a:ea typeface="Nunito"/>
                        <a:cs typeface="Nunito"/>
                        <a:sym typeface="Nunito"/>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600">
                          <a:latin typeface="Nunito"/>
                          <a:ea typeface="Nunito"/>
                          <a:cs typeface="Nunito"/>
                          <a:sym typeface="Nunito"/>
                        </a:rPr>
                        <a:t>$432.75</a:t>
                      </a:r>
                      <a:endParaRPr b="1" sz="1600">
                        <a:latin typeface="Nunito"/>
                        <a:ea typeface="Nunito"/>
                        <a:cs typeface="Nunito"/>
                        <a:sym typeface="Nunito"/>
                      </a:endParaRPr>
                    </a:p>
                    <a:p>
                      <a:pPr indent="0" lvl="0" marL="0" rtl="0" algn="ctr">
                        <a:lnSpc>
                          <a:spcPct val="115000"/>
                        </a:lnSpc>
                        <a:spcBef>
                          <a:spcPts val="0"/>
                        </a:spcBef>
                        <a:spcAft>
                          <a:spcPts val="0"/>
                        </a:spcAft>
                        <a:buNone/>
                      </a:pPr>
                      <a:r>
                        <a:rPr b="1" lang="en" sz="1200">
                          <a:latin typeface="Nunito"/>
                          <a:ea typeface="Nunito"/>
                          <a:cs typeface="Nunito"/>
                          <a:sym typeface="Nunito"/>
                        </a:rPr>
                        <a:t>87%</a:t>
                      </a:r>
                      <a:endParaRPr b="1" sz="1200">
                        <a:latin typeface="Nunito"/>
                        <a:ea typeface="Nunito"/>
                        <a:cs typeface="Nunito"/>
                        <a:sym typeface="Nunito"/>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r>
            </a:tbl>
          </a:graphicData>
        </a:graphic>
      </p:graphicFrame>
      <p:graphicFrame>
        <p:nvGraphicFramePr>
          <p:cNvPr id="197" name="Google Shape;197;p27"/>
          <p:cNvGraphicFramePr/>
          <p:nvPr/>
        </p:nvGraphicFramePr>
        <p:xfrm>
          <a:off x="807250" y="2990850"/>
          <a:ext cx="3000000" cy="3000000"/>
        </p:xfrm>
        <a:graphic>
          <a:graphicData uri="http://schemas.openxmlformats.org/drawingml/2006/table">
            <a:tbl>
              <a:tblPr>
                <a:noFill/>
                <a:tableStyleId>{76AB7024-A7CB-4FD5-AC9B-5F02E41ECBFB}</a:tableStyleId>
              </a:tblPr>
              <a:tblGrid>
                <a:gridCol w="2097400"/>
                <a:gridCol w="1105375"/>
                <a:gridCol w="2124150"/>
                <a:gridCol w="2202575"/>
              </a:tblGrid>
              <a:tr h="392200">
                <a:tc>
                  <a:txBody>
                    <a:bodyPr/>
                    <a:lstStyle/>
                    <a:p>
                      <a:pPr indent="0" lvl="0" marL="0" rtl="0" algn="ctr">
                        <a:lnSpc>
                          <a:spcPct val="115000"/>
                        </a:lnSpc>
                        <a:spcBef>
                          <a:spcPts val="0"/>
                        </a:spcBef>
                        <a:spcAft>
                          <a:spcPts val="0"/>
                        </a:spcAft>
                        <a:buNone/>
                      </a:pPr>
                      <a:r>
                        <a:rPr b="1" lang="en" sz="1200"/>
                        <a:t>Unused</a:t>
                      </a:r>
                      <a:endParaRPr b="1" sz="1200"/>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gridSpan="2">
                  <a:txBody>
                    <a:bodyPr/>
                    <a:lstStyle/>
                    <a:p>
                      <a:pPr indent="0" lvl="0" marL="0" rtl="0" algn="ctr">
                        <a:lnSpc>
                          <a:spcPct val="115000"/>
                        </a:lnSpc>
                        <a:spcBef>
                          <a:spcPts val="0"/>
                        </a:spcBef>
                        <a:spcAft>
                          <a:spcPts val="0"/>
                        </a:spcAft>
                        <a:buNone/>
                      </a:pPr>
                      <a:r>
                        <a:rPr b="1" lang="en" sz="2000">
                          <a:latin typeface="Nunito"/>
                          <a:ea typeface="Nunito"/>
                          <a:cs typeface="Nunito"/>
                          <a:sym typeface="Nunito"/>
                        </a:rPr>
                        <a:t>Used</a:t>
                      </a:r>
                      <a:endParaRPr b="1" sz="2000"/>
                    </a:p>
                  </a:txBody>
                  <a:tcPr marT="91425" marB="91425" marR="28575" marL="28575" anchor="ctr">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solidFill>
                      <a:srgbClr val="FCE5CD"/>
                    </a:solidFill>
                  </a:tcPr>
                </a:tc>
                <a:tc hMerge="1"/>
              </a:tr>
              <a:tr h="1353950">
                <a:tc>
                  <a:txBody>
                    <a:bodyPr/>
                    <a:lstStyle/>
                    <a:p>
                      <a:pPr indent="0" lvl="0" marL="0" rtl="0" algn="ctr">
                        <a:spcBef>
                          <a:spcPts val="0"/>
                        </a:spcBef>
                        <a:spcAft>
                          <a:spcPts val="0"/>
                        </a:spcAft>
                        <a:buNone/>
                      </a:pPr>
                      <a:r>
                        <a:rPr lang="en" sz="1200">
                          <a:latin typeface="Nunito"/>
                          <a:ea typeface="Nunito"/>
                          <a:cs typeface="Nunito"/>
                          <a:sym typeface="Nunito"/>
                        </a:rPr>
                        <a:t>$81.06</a:t>
                      </a:r>
                      <a:endParaRPr sz="1200">
                        <a:latin typeface="Nunito"/>
                        <a:ea typeface="Nunito"/>
                        <a:cs typeface="Nunito"/>
                        <a:sym typeface="Nunito"/>
                      </a:endParaRPr>
                    </a:p>
                    <a:p>
                      <a:pPr indent="0" lvl="0" marL="0" rtl="0" algn="ctr">
                        <a:spcBef>
                          <a:spcPts val="0"/>
                        </a:spcBef>
                        <a:spcAft>
                          <a:spcPts val="0"/>
                        </a:spcAft>
                        <a:buNone/>
                      </a:pPr>
                      <a:r>
                        <a:rPr lang="en" sz="1200">
                          <a:latin typeface="Nunito"/>
                          <a:ea typeface="Nunito"/>
                          <a:cs typeface="Nunito"/>
                          <a:sym typeface="Nunito"/>
                        </a:rPr>
                        <a:t>16%</a:t>
                      </a:r>
                      <a:endParaRPr sz="1200">
                        <a:latin typeface="Nunito"/>
                        <a:ea typeface="Nunito"/>
                        <a:cs typeface="Nunito"/>
                        <a:sym typeface="Nunito"/>
                      </a:endParaRPr>
                    </a:p>
                  </a:txBody>
                  <a:tcPr marT="91425" marB="91425" marR="28575" marL="28575">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28575" marL="28575" anchor="b">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800">
                          <a:latin typeface="Nunito"/>
                          <a:ea typeface="Nunito"/>
                          <a:cs typeface="Nunito"/>
                          <a:sym typeface="Nunito"/>
                        </a:rPr>
                        <a:t>      $351.69</a:t>
                      </a:r>
                      <a:endParaRPr b="1" sz="1800">
                        <a:latin typeface="Nunito"/>
                        <a:ea typeface="Nunito"/>
                        <a:cs typeface="Nunito"/>
                        <a:sym typeface="Nunito"/>
                      </a:endParaRPr>
                    </a:p>
                    <a:p>
                      <a:pPr indent="0" lvl="0" marL="0" rtl="0" algn="l">
                        <a:spcBef>
                          <a:spcPts val="0"/>
                        </a:spcBef>
                        <a:spcAft>
                          <a:spcPts val="0"/>
                        </a:spcAft>
                        <a:buNone/>
                      </a:pPr>
                      <a:r>
                        <a:rPr lang="en" sz="1200">
                          <a:latin typeface="Nunito"/>
                          <a:ea typeface="Nunito"/>
                          <a:cs typeface="Nunito"/>
                          <a:sym typeface="Nunito"/>
                        </a:rPr>
                        <a:t>                 </a:t>
                      </a:r>
                      <a:r>
                        <a:rPr b="1" lang="en" sz="1200">
                          <a:latin typeface="Nunito"/>
                          <a:ea typeface="Nunito"/>
                          <a:cs typeface="Nunito"/>
                          <a:sym typeface="Nunito"/>
                        </a:rPr>
                        <a:t>70%</a:t>
                      </a:r>
                      <a:endParaRPr b="1" sz="1200">
                        <a:latin typeface="Nunito"/>
                        <a:ea typeface="Nunito"/>
                        <a:cs typeface="Nunito"/>
                        <a:sym typeface="Nunito"/>
                      </a:endParaRPr>
                    </a:p>
                  </a:txBody>
                  <a:tcPr marT="91425" marB="91425" marR="28575" marL="28575">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latin typeface="Nunito"/>
                          <a:ea typeface="Nunito"/>
                          <a:cs typeface="Nunito"/>
                          <a:sym typeface="Nunito"/>
                        </a:rPr>
                        <a:t>Vibration motor</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Cushion</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Velcro Straps</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MUX, op amps, capacitor</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FSR matrices</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b="1" sz="1800">
                        <a:latin typeface="Nunito"/>
                        <a:ea typeface="Nunito"/>
                        <a:cs typeface="Nunito"/>
                        <a:sym typeface="Nunito"/>
                      </a:endParaRPr>
                    </a:p>
                  </a:txBody>
                  <a:tcPr marT="91425" marB="91425" marR="28575" marL="28575" anchor="b">
                    <a:lnL cap="flat" cmpd="sng" w="9525">
                      <a:solidFill>
                        <a:srgbClr val="CCCCCC">
                          <a:alpha val="0"/>
                        </a:srgbClr>
                      </a:solidFill>
                      <a:prstDash val="solid"/>
                      <a:round/>
                      <a:headEnd len="sm" w="sm" type="none"/>
                      <a:tailEnd len="sm" w="sm" type="none"/>
                    </a:lnL>
                    <a:lnR cap="flat" cmpd="sng" w="9525">
                      <a:solidFill>
                        <a:srgbClr val="CCCCCC">
                          <a:alpha val="0"/>
                        </a:srgbClr>
                      </a:solidFill>
                      <a:prstDash val="solid"/>
                      <a:round/>
                      <a:headEnd len="sm" w="sm" type="none"/>
                      <a:tailEnd len="sm" w="sm" type="none"/>
                    </a:lnR>
                    <a:lnT cap="flat" cmpd="sng" w="9525">
                      <a:solidFill>
                        <a:srgbClr val="CCCCCC">
                          <a:alpha val="0"/>
                        </a:srgbClr>
                      </a:solidFill>
                      <a:prstDash val="solid"/>
                      <a:round/>
                      <a:headEnd len="sm" w="sm" type="none"/>
                      <a:tailEnd len="sm" w="sm" type="none"/>
                    </a:lnT>
                    <a:lnB cap="flat" cmpd="sng" w="9525">
                      <a:solidFill>
                        <a:srgbClr val="CCCCCC">
                          <a:alpha val="0"/>
                        </a:srgbClr>
                      </a:solidFill>
                      <a:prstDash val="solid"/>
                      <a:round/>
                      <a:headEnd len="sm" w="sm" type="none"/>
                      <a:tailEnd len="sm" w="sm" type="none"/>
                    </a:lnB>
                  </a:tcPr>
                </a:tc>
              </a:tr>
            </a:tbl>
          </a:graphicData>
        </a:graphic>
      </p:graphicFrame>
      <p:cxnSp>
        <p:nvCxnSpPr>
          <p:cNvPr id="198" name="Google Shape;198;p27"/>
          <p:cNvCxnSpPr/>
          <p:nvPr/>
        </p:nvCxnSpPr>
        <p:spPr>
          <a:xfrm flipH="1">
            <a:off x="1971525" y="2371725"/>
            <a:ext cx="5048400" cy="489900"/>
          </a:xfrm>
          <a:prstGeom prst="straightConnector1">
            <a:avLst/>
          </a:prstGeom>
          <a:noFill/>
          <a:ln cap="flat" cmpd="sng" w="9525">
            <a:solidFill>
              <a:schemeClr val="dk2"/>
            </a:solidFill>
            <a:prstDash val="solid"/>
            <a:round/>
            <a:headEnd len="med" w="med" type="none"/>
            <a:tailEnd len="med" w="med" type="triangle"/>
          </a:ln>
        </p:spPr>
      </p:cxnSp>
      <p:cxnSp>
        <p:nvCxnSpPr>
          <p:cNvPr id="199" name="Google Shape;199;p27"/>
          <p:cNvCxnSpPr/>
          <p:nvPr/>
        </p:nvCxnSpPr>
        <p:spPr>
          <a:xfrm flipH="1">
            <a:off x="6134325" y="2371725"/>
            <a:ext cx="885600" cy="508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M2 to M3 Delta</a:t>
            </a:r>
            <a:endParaRPr>
              <a:solidFill>
                <a:srgbClr val="000000"/>
              </a:solidFill>
            </a:endParaRPr>
          </a:p>
        </p:txBody>
      </p:sp>
      <p:sp>
        <p:nvSpPr>
          <p:cNvPr id="205" name="Google Shape;205;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one single sensor to a series of 5 (3 ½) connected sensors</a:t>
            </a:r>
            <a:endParaRPr/>
          </a:p>
          <a:p>
            <a:pPr indent="0" lvl="0" marL="0" rtl="0" algn="l">
              <a:spcBef>
                <a:spcPts val="1600"/>
              </a:spcBef>
              <a:spcAft>
                <a:spcPts val="0"/>
              </a:spcAft>
              <a:buNone/>
            </a:pPr>
            <a:r>
              <a:rPr lang="en"/>
              <a:t>Completed enclosure</a:t>
            </a:r>
            <a:endParaRPr/>
          </a:p>
          <a:p>
            <a:pPr indent="0" lvl="0" marL="0" rtl="0" algn="l">
              <a:spcBef>
                <a:spcPts val="1600"/>
              </a:spcBef>
              <a:spcAft>
                <a:spcPts val="0"/>
              </a:spcAft>
              <a:buNone/>
            </a:pPr>
            <a:r>
              <a:rPr lang="en"/>
              <a:t>More aesthetic and comfortable cushion design</a:t>
            </a:r>
            <a:endParaRPr/>
          </a:p>
          <a:p>
            <a:pPr indent="0" lvl="0" marL="0" rtl="0" algn="l">
              <a:spcBef>
                <a:spcPts val="1600"/>
              </a:spcBef>
              <a:spcAft>
                <a:spcPts val="0"/>
              </a:spcAft>
              <a:buNone/>
            </a:pPr>
            <a:r>
              <a:rPr lang="en"/>
              <a:t>Machine learning implemented, PCA, gradient boosting</a:t>
            </a:r>
            <a:endParaRPr/>
          </a:p>
          <a:p>
            <a:pPr indent="0" lvl="0" marL="0" rtl="0" algn="l">
              <a:spcBef>
                <a:spcPts val="1600"/>
              </a:spcBef>
              <a:spcAft>
                <a:spcPts val="0"/>
              </a:spcAft>
              <a:buNone/>
            </a:pPr>
            <a:r>
              <a:rPr lang="en"/>
              <a:t>Phone notification, vibration alert for taking breaks</a:t>
            </a:r>
            <a:endParaRPr/>
          </a:p>
          <a:p>
            <a:pPr indent="0" lvl="0" marL="0" rtl="0" algn="l">
              <a:spcBef>
                <a:spcPts val="1600"/>
              </a:spcBef>
              <a:spcAft>
                <a:spcPts val="0"/>
              </a:spcAft>
              <a:buNone/>
            </a:pPr>
            <a:r>
              <a:rPr lang="en"/>
              <a:t>Connected device with other groups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Reflection</a:t>
            </a:r>
            <a:endParaRPr>
              <a:solidFill>
                <a:srgbClr val="000000"/>
              </a:solidFill>
            </a:endParaRPr>
          </a:p>
        </p:txBody>
      </p:sp>
      <p:sp>
        <p:nvSpPr>
          <p:cNvPr id="211" name="Google Shape;211;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Some FSRs failed. We have some issues with either the PCB or the wires. Super detailed planning and meticulous inspection helps.</a:t>
            </a:r>
            <a:endParaRPr/>
          </a:p>
          <a:p>
            <a:pPr indent="-342900" lvl="0" marL="457200" rtl="0" algn="l">
              <a:spcBef>
                <a:spcPts val="0"/>
              </a:spcBef>
              <a:spcAft>
                <a:spcPts val="0"/>
              </a:spcAft>
              <a:buSzPts val="1800"/>
              <a:buChar char="-"/>
            </a:pPr>
            <a:r>
              <a:rPr lang="en"/>
              <a:t>The machine learning model is not that stable as we expected. Part of the reason might because of the unstable connections between sensors. ML models need stable environments and/or lots of data to work.</a:t>
            </a:r>
            <a:endParaRPr/>
          </a:p>
          <a:p>
            <a:pPr indent="-342900" lvl="0" marL="457200" rtl="0" algn="l">
              <a:spcBef>
                <a:spcPts val="0"/>
              </a:spcBef>
              <a:spcAft>
                <a:spcPts val="0"/>
              </a:spcAft>
              <a:buSzPts val="1800"/>
              <a:buChar char="-"/>
            </a:pPr>
            <a:r>
              <a:rPr lang="en"/>
              <a:t>Estimate cost of time. It is key to assessing which projects you should take.</a:t>
            </a:r>
            <a:endParaRPr/>
          </a:p>
          <a:p>
            <a:pPr indent="-342900" lvl="0" marL="457200" rtl="0" algn="l">
              <a:spcBef>
                <a:spcPts val="0"/>
              </a:spcBef>
              <a:spcAft>
                <a:spcPts val="0"/>
              </a:spcAft>
              <a:buSzPts val="1800"/>
              <a:buChar char="-"/>
            </a:pPr>
            <a:r>
              <a:rPr lang="en"/>
              <a:t>User research is key. We would have changed some major things had we heard some user feedback earlier.</a:t>
            </a:r>
            <a:endParaRPr/>
          </a:p>
          <a:p>
            <a:pPr indent="-342900" lvl="0" marL="457200" rtl="0" algn="l">
              <a:spcBef>
                <a:spcPts val="0"/>
              </a:spcBef>
              <a:spcAft>
                <a:spcPts val="0"/>
              </a:spcAft>
              <a:buSzPts val="1800"/>
              <a:buChar char="-"/>
            </a:pPr>
            <a:r>
              <a:rPr lang="en"/>
              <a:t>Don’t give up. We had so many things fail again and again. Our final prototype is not perfect, but it is as good as it is because we persevered and just experimented until problems were solved.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Future Work</a:t>
            </a:r>
            <a:endParaRPr>
              <a:solidFill>
                <a:srgbClr val="000000"/>
              </a:solidFill>
            </a:endParaRPr>
          </a:p>
        </p:txBody>
      </p:sp>
      <p:sp>
        <p:nvSpPr>
          <p:cNvPr id="217" name="Google Shape;217;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this project were to be continued, what should be next?</a:t>
            </a:r>
            <a:endParaRPr/>
          </a:p>
          <a:p>
            <a:pPr indent="-330200" lvl="0" marL="457200" rtl="0" algn="l">
              <a:spcBef>
                <a:spcPts val="0"/>
              </a:spcBef>
              <a:spcAft>
                <a:spcPts val="0"/>
              </a:spcAft>
              <a:buSzPts val="1600"/>
              <a:buChar char="-"/>
            </a:pPr>
            <a:r>
              <a:rPr lang="en" sz="1600"/>
              <a:t>Fix the other two sensors. Right now only 4 are working.</a:t>
            </a:r>
            <a:endParaRPr sz="1600"/>
          </a:p>
          <a:p>
            <a:pPr indent="-330200" lvl="0" marL="457200" rtl="0" algn="l">
              <a:spcBef>
                <a:spcPts val="0"/>
              </a:spcBef>
              <a:spcAft>
                <a:spcPts val="0"/>
              </a:spcAft>
              <a:buSzPts val="1600"/>
              <a:buChar char="-"/>
            </a:pPr>
            <a:r>
              <a:rPr lang="en" sz="1600"/>
              <a:t>Improve our machine learning model result and add more postures</a:t>
            </a:r>
            <a:endParaRPr sz="1600"/>
          </a:p>
          <a:p>
            <a:pPr indent="-330200" lvl="1" marL="914400" rtl="0" algn="l">
              <a:spcBef>
                <a:spcPts val="0"/>
              </a:spcBef>
              <a:spcAft>
                <a:spcPts val="0"/>
              </a:spcAft>
              <a:buSzPts val="1600"/>
              <a:buChar char="-"/>
            </a:pPr>
            <a:r>
              <a:rPr lang="en" sz="1600"/>
              <a:t>Data augmentation to improve usefulness of smaller data set and decrease new user setup time</a:t>
            </a:r>
            <a:endParaRPr sz="1600"/>
          </a:p>
          <a:p>
            <a:pPr indent="-330200" lvl="1" marL="914400" rtl="0" algn="l">
              <a:spcBef>
                <a:spcPts val="0"/>
              </a:spcBef>
              <a:spcAft>
                <a:spcPts val="0"/>
              </a:spcAft>
              <a:buSzPts val="1600"/>
              <a:buChar char="-"/>
            </a:pPr>
            <a:r>
              <a:rPr lang="en" sz="1600"/>
              <a:t>Train a general model that can be retrained per user to decrease training time</a:t>
            </a:r>
            <a:endParaRPr sz="1600"/>
          </a:p>
          <a:p>
            <a:pPr indent="-330200" lvl="0" marL="457200" rtl="0" algn="l">
              <a:spcBef>
                <a:spcPts val="0"/>
              </a:spcBef>
              <a:spcAft>
                <a:spcPts val="0"/>
              </a:spcAft>
              <a:buSzPts val="1600"/>
              <a:buChar char="-"/>
            </a:pPr>
            <a:r>
              <a:rPr lang="en" sz="1600"/>
              <a:t>Find a better way to collect user data (how to collect user’s own data without standing up and sitting up so many times?)</a:t>
            </a:r>
            <a:endParaRPr sz="1600"/>
          </a:p>
          <a:p>
            <a:pPr indent="-330200" lvl="0" marL="457200" rtl="0" algn="l">
              <a:spcBef>
                <a:spcPts val="0"/>
              </a:spcBef>
              <a:spcAft>
                <a:spcPts val="0"/>
              </a:spcAft>
              <a:buSzPts val="1600"/>
              <a:buChar char="-"/>
            </a:pPr>
            <a:r>
              <a:rPr lang="en" sz="1600"/>
              <a:t>Cost down to increase marketability - custom boards</a:t>
            </a:r>
            <a:endParaRPr sz="1600"/>
          </a:p>
          <a:p>
            <a:pPr indent="0" lvl="0" marL="0" rtl="0" algn="l">
              <a:spcBef>
                <a:spcPts val="0"/>
              </a:spcBef>
              <a:spcAft>
                <a:spcPts val="0"/>
              </a:spcAft>
              <a:buNone/>
            </a:pPr>
            <a:r>
              <a:rPr lang="en"/>
              <a:t>In what ways is this project and/or technology extensible?</a:t>
            </a:r>
            <a:endParaRPr/>
          </a:p>
          <a:p>
            <a:pPr indent="-330200" lvl="0" marL="457200" rtl="0" algn="l">
              <a:spcBef>
                <a:spcPts val="0"/>
              </a:spcBef>
              <a:spcAft>
                <a:spcPts val="0"/>
              </a:spcAft>
              <a:buSzPts val="1600"/>
              <a:buChar char="-"/>
            </a:pPr>
            <a:r>
              <a:rPr lang="en" sz="1600"/>
              <a:t>Based on the postures we detect, customized suggestions for the users</a:t>
            </a:r>
            <a:endParaRPr sz="1600"/>
          </a:p>
          <a:p>
            <a:pPr indent="-330200" lvl="0" marL="457200" rtl="0" algn="l">
              <a:spcBef>
                <a:spcPts val="0"/>
              </a:spcBef>
              <a:spcAft>
                <a:spcPts val="0"/>
              </a:spcAft>
              <a:buSzPts val="1600"/>
              <a:buChar char="-"/>
            </a:pPr>
            <a:r>
              <a:rPr lang="en" sz="1600"/>
              <a:t>Combine the back support (improve the accuracy of detecting postures)</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Other things</a:t>
            </a:r>
            <a:endParaRPr>
              <a:solidFill>
                <a:srgbClr val="000000"/>
              </a:solidFill>
            </a:endParaRPr>
          </a:p>
        </p:txBody>
      </p:sp>
      <p:sp>
        <p:nvSpPr>
          <p:cNvPr id="223" name="Google Shape;223;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Anything else you want to document/show</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Terrible Sitting Habits</a:t>
            </a:r>
            <a:endParaRPr>
              <a:solidFill>
                <a:srgbClr val="000000"/>
              </a:solidFill>
            </a:endParaRPr>
          </a:p>
        </p:txBody>
      </p:sp>
      <p:sp>
        <p:nvSpPr>
          <p:cNvPr id="68" name="Google Shape;68;p14"/>
          <p:cNvSpPr txBox="1"/>
          <p:nvPr>
            <p:ph idx="1" type="body"/>
          </p:nvPr>
        </p:nvSpPr>
        <p:spPr>
          <a:xfrm>
            <a:off x="1452763" y="1005575"/>
            <a:ext cx="7168500" cy="753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latin typeface="Nunito"/>
                <a:ea typeface="Nunito"/>
                <a:cs typeface="Nunito"/>
                <a:sym typeface="Nunito"/>
              </a:rPr>
              <a:t>            </a:t>
            </a:r>
            <a:r>
              <a:rPr lang="en" sz="2400">
                <a:solidFill>
                  <a:srgbClr val="000000"/>
                </a:solidFill>
                <a:latin typeface="Nunito"/>
                <a:ea typeface="Nunito"/>
                <a:cs typeface="Nunito"/>
                <a:sym typeface="Nunito"/>
              </a:rPr>
              <a:t>	     ¼ </a:t>
            </a:r>
            <a:r>
              <a:rPr lang="en" sz="1600">
                <a:solidFill>
                  <a:srgbClr val="000000"/>
                </a:solidFill>
                <a:latin typeface="Nunito"/>
                <a:ea typeface="Nunito"/>
                <a:cs typeface="Nunito"/>
                <a:sym typeface="Nunito"/>
              </a:rPr>
              <a:t>US adults sit more than 8 hours a day</a:t>
            </a:r>
            <a:endParaRPr>
              <a:latin typeface="Nunito"/>
              <a:ea typeface="Nunito"/>
              <a:cs typeface="Nunito"/>
              <a:sym typeface="Nunito"/>
            </a:endParaRPr>
          </a:p>
        </p:txBody>
      </p:sp>
      <p:pic>
        <p:nvPicPr>
          <p:cNvPr id="69" name="Google Shape;69;p14"/>
          <p:cNvPicPr preferRelativeResize="0"/>
          <p:nvPr/>
        </p:nvPicPr>
        <p:blipFill>
          <a:blip r:embed="rId3">
            <a:alphaModFix/>
          </a:blip>
          <a:stretch>
            <a:fillRect/>
          </a:stretch>
        </p:blipFill>
        <p:spPr>
          <a:xfrm>
            <a:off x="510777" y="1152813"/>
            <a:ext cx="371400" cy="374824"/>
          </a:xfrm>
          <a:prstGeom prst="rect">
            <a:avLst/>
          </a:prstGeom>
          <a:noFill/>
          <a:ln>
            <a:noFill/>
          </a:ln>
        </p:spPr>
      </p:pic>
      <p:sp>
        <p:nvSpPr>
          <p:cNvPr id="70" name="Google Shape;70;p14"/>
          <p:cNvSpPr txBox="1"/>
          <p:nvPr/>
        </p:nvSpPr>
        <p:spPr>
          <a:xfrm>
            <a:off x="3436800" y="4398350"/>
            <a:ext cx="5707200" cy="81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Nunito"/>
                <a:ea typeface="Nunito"/>
                <a:cs typeface="Nunito"/>
                <a:sym typeface="Nunito"/>
              </a:rPr>
              <a:t>[1]</a:t>
            </a:r>
            <a:r>
              <a:rPr lang="en" sz="800" u="sng">
                <a:solidFill>
                  <a:schemeClr val="hlink"/>
                </a:solidFill>
                <a:latin typeface="Nunito"/>
                <a:ea typeface="Nunito"/>
                <a:cs typeface="Nunito"/>
                <a:sym typeface="Nunito"/>
                <a:hlinkClick r:id="rId4"/>
              </a:rPr>
              <a:t>https://www.sciencedirect.com/science/article/pii/S0168822712002082</a:t>
            </a:r>
            <a:r>
              <a:rPr lang="en" sz="800">
                <a:latin typeface="Nunito"/>
                <a:ea typeface="Nunito"/>
                <a:cs typeface="Nunito"/>
                <a:sym typeface="Nunito"/>
              </a:rPr>
              <a:t> </a:t>
            </a:r>
            <a:endParaRPr sz="800">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800">
                <a:solidFill>
                  <a:schemeClr val="dk1"/>
                </a:solidFill>
                <a:latin typeface="Nunito"/>
                <a:ea typeface="Nunito"/>
                <a:cs typeface="Nunito"/>
                <a:sym typeface="Nunito"/>
              </a:rPr>
              <a:t>[2]</a:t>
            </a:r>
            <a:r>
              <a:rPr lang="en" sz="800" u="sng">
                <a:solidFill>
                  <a:schemeClr val="accent5"/>
                </a:solidFill>
                <a:latin typeface="Nunito"/>
                <a:ea typeface="Nunito"/>
                <a:cs typeface="Nunito"/>
                <a:sym typeface="Nunito"/>
                <a:hlinkClick r:id="rId5"/>
              </a:rPr>
              <a:t>https://jamanetwork.com/journals/jama/fullarticle/2715582</a:t>
            </a:r>
            <a:endParaRPr sz="800">
              <a:solidFill>
                <a:schemeClr val="dk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800">
                <a:solidFill>
                  <a:schemeClr val="dk1"/>
                </a:solidFill>
                <a:latin typeface="Nunito"/>
                <a:ea typeface="Nunito"/>
                <a:cs typeface="Nunito"/>
                <a:sym typeface="Nunito"/>
              </a:rPr>
              <a:t>[3]</a:t>
            </a:r>
            <a:r>
              <a:rPr lang="en" sz="800" u="sng">
                <a:solidFill>
                  <a:schemeClr val="accent5"/>
                </a:solidFill>
                <a:latin typeface="Nunito"/>
                <a:ea typeface="Nunito"/>
                <a:cs typeface="Nunito"/>
                <a:sym typeface="Nunito"/>
                <a:hlinkClick r:id="rId6"/>
              </a:rPr>
              <a:t>https://www.betterhealth.vic.gov.au/health/healthyliving/the-dangers-of-sitting</a:t>
            </a:r>
            <a:endParaRPr sz="800">
              <a:solidFill>
                <a:schemeClr val="dk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800">
                <a:solidFill>
                  <a:schemeClr val="dk1"/>
                </a:solidFill>
                <a:latin typeface="Nunito"/>
                <a:ea typeface="Nunito"/>
                <a:cs typeface="Nunito"/>
                <a:sym typeface="Nunito"/>
              </a:rPr>
              <a:t>[4]</a:t>
            </a:r>
            <a:r>
              <a:rPr lang="en" sz="800" u="sng">
                <a:solidFill>
                  <a:schemeClr val="hlink"/>
                </a:solidFill>
                <a:latin typeface="Nunito"/>
                <a:ea typeface="Nunito"/>
                <a:cs typeface="Nunito"/>
                <a:sym typeface="Nunito"/>
                <a:hlinkClick r:id="rId7"/>
              </a:rPr>
              <a:t>http://www.aaem.pl/Musculo-skeletal-and-pulmonary-effects-of-sitting-position-a-systematic-review,72599,0,2.html</a:t>
            </a:r>
            <a:r>
              <a:rPr lang="en" sz="800">
                <a:solidFill>
                  <a:schemeClr val="dk1"/>
                </a:solidFill>
                <a:latin typeface="Nunito"/>
                <a:ea typeface="Nunito"/>
                <a:cs typeface="Nunito"/>
                <a:sym typeface="Nunito"/>
              </a:rPr>
              <a:t> </a:t>
            </a:r>
            <a:endParaRPr sz="800">
              <a:solidFill>
                <a:schemeClr val="dk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sz="800">
                <a:solidFill>
                  <a:schemeClr val="dk1"/>
                </a:solidFill>
                <a:latin typeface="Nunito"/>
                <a:ea typeface="Nunito"/>
                <a:cs typeface="Nunito"/>
                <a:sym typeface="Nunito"/>
              </a:rPr>
              <a:t>[5]</a:t>
            </a:r>
            <a:r>
              <a:rPr lang="en" sz="800" u="sng">
                <a:solidFill>
                  <a:schemeClr val="hlink"/>
                </a:solidFill>
                <a:latin typeface="Nunito"/>
                <a:ea typeface="Nunito"/>
                <a:cs typeface="Nunito"/>
                <a:sym typeface="Nunito"/>
                <a:hlinkClick r:id="rId8"/>
              </a:rPr>
              <a:t>https://academic.oup.com/ije/article/41/5/1353/712261</a:t>
            </a:r>
            <a:r>
              <a:rPr lang="en" sz="800">
                <a:solidFill>
                  <a:schemeClr val="dk1"/>
                </a:solidFill>
                <a:latin typeface="Nunito"/>
                <a:ea typeface="Nunito"/>
                <a:cs typeface="Nunito"/>
                <a:sym typeface="Nunito"/>
              </a:rPr>
              <a:t> </a:t>
            </a:r>
            <a:endParaRPr sz="800">
              <a:solidFill>
                <a:schemeClr val="dk1"/>
              </a:solidFill>
              <a:latin typeface="Nunito"/>
              <a:ea typeface="Nunito"/>
              <a:cs typeface="Nunito"/>
              <a:sym typeface="Nunito"/>
            </a:endParaRPr>
          </a:p>
          <a:p>
            <a:pPr indent="0" lvl="0" marL="0" rtl="0" algn="l">
              <a:spcBef>
                <a:spcPts val="0"/>
              </a:spcBef>
              <a:spcAft>
                <a:spcPts val="0"/>
              </a:spcAft>
              <a:buNone/>
            </a:pPr>
            <a:r>
              <a:t/>
            </a:r>
            <a:endParaRPr sz="800">
              <a:latin typeface="Nunito"/>
              <a:ea typeface="Nunito"/>
              <a:cs typeface="Nunito"/>
              <a:sym typeface="Nunito"/>
            </a:endParaRPr>
          </a:p>
        </p:txBody>
      </p:sp>
      <p:sp>
        <p:nvSpPr>
          <p:cNvPr id="71" name="Google Shape;71;p14"/>
          <p:cNvSpPr txBox="1"/>
          <p:nvPr/>
        </p:nvSpPr>
        <p:spPr>
          <a:xfrm>
            <a:off x="2746588" y="1694463"/>
            <a:ext cx="6015000" cy="448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1"/>
                </a:solidFill>
                <a:latin typeface="Nunito"/>
                <a:ea typeface="Nunito"/>
                <a:cs typeface="Nunito"/>
                <a:sym typeface="Nunito"/>
              </a:rPr>
              <a:t>“cardio-metabolic risk, type 2 diabetes and premature mortality”</a:t>
            </a:r>
            <a:endParaRPr sz="1600">
              <a:solidFill>
                <a:schemeClr val="dk1"/>
              </a:solidFill>
              <a:latin typeface="Nunito"/>
              <a:ea typeface="Nunito"/>
              <a:cs typeface="Nunito"/>
              <a:sym typeface="Nunito"/>
            </a:endParaRPr>
          </a:p>
        </p:txBody>
      </p:sp>
      <p:sp>
        <p:nvSpPr>
          <p:cNvPr id="72" name="Google Shape;72;p14"/>
          <p:cNvSpPr txBox="1"/>
          <p:nvPr/>
        </p:nvSpPr>
        <p:spPr>
          <a:xfrm>
            <a:off x="920875" y="1005575"/>
            <a:ext cx="1686300" cy="4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dk1"/>
                </a:solidFill>
                <a:latin typeface="Nunito"/>
                <a:ea typeface="Nunito"/>
                <a:cs typeface="Nunito"/>
                <a:sym typeface="Nunito"/>
              </a:rPr>
              <a:t>Scope</a:t>
            </a:r>
            <a:r>
              <a:rPr lang="en" sz="2400">
                <a:solidFill>
                  <a:schemeClr val="dk1"/>
                </a:solidFill>
                <a:latin typeface="Nunito"/>
                <a:ea typeface="Nunito"/>
                <a:cs typeface="Nunito"/>
                <a:sym typeface="Nunito"/>
              </a:rPr>
              <a:t>	</a:t>
            </a:r>
            <a:endParaRPr/>
          </a:p>
        </p:txBody>
      </p:sp>
      <p:sp>
        <p:nvSpPr>
          <p:cNvPr id="73" name="Google Shape;73;p14"/>
          <p:cNvSpPr txBox="1"/>
          <p:nvPr/>
        </p:nvSpPr>
        <p:spPr>
          <a:xfrm>
            <a:off x="920750" y="1690750"/>
            <a:ext cx="1712400" cy="4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dk1"/>
                </a:solidFill>
                <a:latin typeface="Nunito"/>
                <a:ea typeface="Nunito"/>
                <a:cs typeface="Nunito"/>
                <a:sym typeface="Nunito"/>
              </a:rPr>
              <a:t>Associated Problems</a:t>
            </a:r>
            <a:endParaRPr/>
          </a:p>
        </p:txBody>
      </p:sp>
      <p:sp>
        <p:nvSpPr>
          <p:cNvPr id="74" name="Google Shape;74;p14"/>
          <p:cNvSpPr txBox="1"/>
          <p:nvPr/>
        </p:nvSpPr>
        <p:spPr>
          <a:xfrm>
            <a:off x="6607738" y="1204325"/>
            <a:ext cx="3714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Nunito"/>
                <a:ea typeface="Nunito"/>
                <a:cs typeface="Nunito"/>
                <a:sym typeface="Nunito"/>
              </a:rPr>
              <a:t>[</a:t>
            </a:r>
            <a:r>
              <a:rPr lang="en" sz="900">
                <a:solidFill>
                  <a:schemeClr val="dk1"/>
                </a:solidFill>
                <a:latin typeface="Nunito"/>
                <a:ea typeface="Nunito"/>
                <a:cs typeface="Nunito"/>
                <a:sym typeface="Nunito"/>
              </a:rPr>
              <a:t>1]</a:t>
            </a:r>
            <a:endParaRPr/>
          </a:p>
        </p:txBody>
      </p:sp>
      <p:sp>
        <p:nvSpPr>
          <p:cNvPr id="75" name="Google Shape;75;p14"/>
          <p:cNvSpPr txBox="1"/>
          <p:nvPr/>
        </p:nvSpPr>
        <p:spPr>
          <a:xfrm>
            <a:off x="8621263" y="1807413"/>
            <a:ext cx="3714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Nunito"/>
                <a:ea typeface="Nunito"/>
                <a:cs typeface="Nunito"/>
                <a:sym typeface="Nunito"/>
              </a:rPr>
              <a:t>[2]</a:t>
            </a:r>
            <a:endParaRPr/>
          </a:p>
        </p:txBody>
      </p:sp>
      <p:sp>
        <p:nvSpPr>
          <p:cNvPr id="76" name="Google Shape;76;p14"/>
          <p:cNvSpPr txBox="1"/>
          <p:nvPr/>
        </p:nvSpPr>
        <p:spPr>
          <a:xfrm>
            <a:off x="2746588" y="2104038"/>
            <a:ext cx="6015000" cy="4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solidFill>
                  <a:schemeClr val="dk1"/>
                </a:solidFill>
                <a:latin typeface="Nunito"/>
                <a:ea typeface="Nunito"/>
                <a:cs typeface="Nunito"/>
                <a:sym typeface="Nunito"/>
              </a:rPr>
              <a:t> muscle weakness, </a:t>
            </a:r>
            <a:r>
              <a:rPr lang="en" sz="1600">
                <a:solidFill>
                  <a:schemeClr val="dk1"/>
                </a:solidFill>
                <a:latin typeface="Nunito"/>
                <a:ea typeface="Nunito"/>
                <a:cs typeface="Nunito"/>
                <a:sym typeface="Nunito"/>
              </a:rPr>
              <a:t>cancer, anxiety/depression</a:t>
            </a:r>
            <a:endParaRPr sz="1600">
              <a:solidFill>
                <a:schemeClr val="dk1"/>
              </a:solidFill>
              <a:latin typeface="Nunito"/>
              <a:ea typeface="Nunito"/>
              <a:cs typeface="Nunito"/>
              <a:sym typeface="Nunito"/>
            </a:endParaRPr>
          </a:p>
        </p:txBody>
      </p:sp>
      <p:sp>
        <p:nvSpPr>
          <p:cNvPr id="77" name="Google Shape;77;p14"/>
          <p:cNvSpPr txBox="1"/>
          <p:nvPr/>
        </p:nvSpPr>
        <p:spPr>
          <a:xfrm>
            <a:off x="6902938" y="2214338"/>
            <a:ext cx="3714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Nunito"/>
                <a:ea typeface="Nunito"/>
                <a:cs typeface="Nunito"/>
                <a:sym typeface="Nunito"/>
              </a:rPr>
              <a:t>[3]</a:t>
            </a:r>
            <a:endParaRPr/>
          </a:p>
        </p:txBody>
      </p:sp>
      <p:sp>
        <p:nvSpPr>
          <p:cNvPr id="78" name="Google Shape;78;p14"/>
          <p:cNvSpPr txBox="1"/>
          <p:nvPr/>
        </p:nvSpPr>
        <p:spPr>
          <a:xfrm>
            <a:off x="2746588" y="2475388"/>
            <a:ext cx="6015000" cy="4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solidFill>
                  <a:schemeClr val="dk1"/>
                </a:solidFill>
                <a:latin typeface="Nunito"/>
                <a:ea typeface="Nunito"/>
                <a:cs typeface="Nunito"/>
                <a:sym typeface="Nunito"/>
              </a:rPr>
              <a:t> cervical and lumbar spine disorders</a:t>
            </a:r>
            <a:endParaRPr sz="1600">
              <a:solidFill>
                <a:schemeClr val="dk1"/>
              </a:solidFill>
              <a:latin typeface="Nunito"/>
              <a:ea typeface="Nunito"/>
              <a:cs typeface="Nunito"/>
              <a:sym typeface="Nunito"/>
            </a:endParaRPr>
          </a:p>
        </p:txBody>
      </p:sp>
      <p:sp>
        <p:nvSpPr>
          <p:cNvPr id="79" name="Google Shape;79;p14"/>
          <p:cNvSpPr txBox="1"/>
          <p:nvPr/>
        </p:nvSpPr>
        <p:spPr>
          <a:xfrm>
            <a:off x="6043788" y="2570750"/>
            <a:ext cx="3714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Nunito"/>
                <a:ea typeface="Nunito"/>
                <a:cs typeface="Nunito"/>
                <a:sym typeface="Nunito"/>
              </a:rPr>
              <a:t>[4]</a:t>
            </a:r>
            <a:endParaRPr/>
          </a:p>
        </p:txBody>
      </p:sp>
      <p:sp>
        <p:nvSpPr>
          <p:cNvPr id="80" name="Google Shape;80;p14"/>
          <p:cNvSpPr txBox="1"/>
          <p:nvPr/>
        </p:nvSpPr>
        <p:spPr>
          <a:xfrm>
            <a:off x="920874" y="3021925"/>
            <a:ext cx="1712400" cy="4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dk1"/>
                </a:solidFill>
                <a:latin typeface="Nunito"/>
                <a:ea typeface="Nunito"/>
                <a:cs typeface="Nunito"/>
                <a:sym typeface="Nunito"/>
              </a:rPr>
              <a:t>User Behavior</a:t>
            </a:r>
            <a:endParaRPr/>
          </a:p>
        </p:txBody>
      </p:sp>
      <p:sp>
        <p:nvSpPr>
          <p:cNvPr id="81" name="Google Shape;81;p14"/>
          <p:cNvSpPr txBox="1"/>
          <p:nvPr/>
        </p:nvSpPr>
        <p:spPr>
          <a:xfrm>
            <a:off x="2060550" y="3056500"/>
            <a:ext cx="6015000" cy="448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1"/>
                </a:solidFill>
                <a:latin typeface="Nunito"/>
                <a:ea typeface="Nunito"/>
                <a:cs typeface="Nunito"/>
                <a:sym typeface="Nunito"/>
              </a:rPr>
              <a:t>  We don’t know our own habits, so how can we improve?</a:t>
            </a:r>
            <a:endParaRPr sz="1600">
              <a:solidFill>
                <a:schemeClr val="dk1"/>
              </a:solidFill>
              <a:latin typeface="Nunito"/>
              <a:ea typeface="Nunito"/>
              <a:cs typeface="Nunito"/>
              <a:sym typeface="Nunito"/>
            </a:endParaRPr>
          </a:p>
        </p:txBody>
      </p:sp>
      <p:sp>
        <p:nvSpPr>
          <p:cNvPr id="82" name="Google Shape;82;p14"/>
          <p:cNvSpPr txBox="1"/>
          <p:nvPr/>
        </p:nvSpPr>
        <p:spPr>
          <a:xfrm>
            <a:off x="7933938" y="3148888"/>
            <a:ext cx="3714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Nunito"/>
                <a:ea typeface="Nunito"/>
                <a:cs typeface="Nunito"/>
                <a:sym typeface="Nunito"/>
              </a:rPr>
              <a:t>[5]</a:t>
            </a:r>
            <a:endParaRPr/>
          </a:p>
        </p:txBody>
      </p:sp>
      <p:sp>
        <p:nvSpPr>
          <p:cNvPr id="83" name="Google Shape;83;p14"/>
          <p:cNvSpPr txBox="1"/>
          <p:nvPr/>
        </p:nvSpPr>
        <p:spPr>
          <a:xfrm>
            <a:off x="920825" y="3613325"/>
            <a:ext cx="1943100" cy="4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dk1"/>
                </a:solidFill>
                <a:latin typeface="Nunito"/>
                <a:ea typeface="Nunito"/>
                <a:cs typeface="Nunito"/>
                <a:sym typeface="Nunito"/>
              </a:rPr>
              <a:t>Lack of existing solutions</a:t>
            </a:r>
            <a:endParaRPr/>
          </a:p>
        </p:txBody>
      </p:sp>
      <p:sp>
        <p:nvSpPr>
          <p:cNvPr id="84" name="Google Shape;84;p14"/>
          <p:cNvSpPr txBox="1"/>
          <p:nvPr/>
        </p:nvSpPr>
        <p:spPr>
          <a:xfrm>
            <a:off x="2746588" y="3601238"/>
            <a:ext cx="6015000" cy="4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solidFill>
                  <a:schemeClr val="dk1"/>
                </a:solidFill>
                <a:latin typeface="Nunito"/>
                <a:ea typeface="Nunito"/>
                <a:cs typeface="Nunito"/>
                <a:sym typeface="Nunito"/>
              </a:rPr>
              <a:t> Expensive non-consumer products, UpRight Go</a:t>
            </a:r>
            <a:endParaRPr sz="1600">
              <a:solidFill>
                <a:schemeClr val="dk1"/>
              </a:solidFill>
              <a:latin typeface="Nunito"/>
              <a:ea typeface="Nunito"/>
              <a:cs typeface="Nunito"/>
              <a:sym typeface="Nunito"/>
            </a:endParaRPr>
          </a:p>
        </p:txBody>
      </p:sp>
      <p:pic>
        <p:nvPicPr>
          <p:cNvPr id="85" name="Google Shape;85;p14"/>
          <p:cNvPicPr preferRelativeResize="0"/>
          <p:nvPr/>
        </p:nvPicPr>
        <p:blipFill>
          <a:blip r:embed="rId9">
            <a:alphaModFix/>
          </a:blip>
          <a:stretch>
            <a:fillRect/>
          </a:stretch>
        </p:blipFill>
        <p:spPr>
          <a:xfrm>
            <a:off x="510775" y="1842950"/>
            <a:ext cx="371400" cy="371400"/>
          </a:xfrm>
          <a:prstGeom prst="rect">
            <a:avLst/>
          </a:prstGeom>
          <a:noFill/>
          <a:ln>
            <a:noFill/>
          </a:ln>
        </p:spPr>
      </p:pic>
      <p:pic>
        <p:nvPicPr>
          <p:cNvPr id="86" name="Google Shape;86;p14"/>
          <p:cNvPicPr preferRelativeResize="0"/>
          <p:nvPr/>
        </p:nvPicPr>
        <p:blipFill>
          <a:blip r:embed="rId10">
            <a:alphaModFix/>
          </a:blip>
          <a:stretch>
            <a:fillRect/>
          </a:stretch>
        </p:blipFill>
        <p:spPr>
          <a:xfrm>
            <a:off x="510775" y="3060625"/>
            <a:ext cx="371400" cy="371400"/>
          </a:xfrm>
          <a:prstGeom prst="rect">
            <a:avLst/>
          </a:prstGeom>
          <a:noFill/>
          <a:ln>
            <a:noFill/>
          </a:ln>
        </p:spPr>
      </p:pic>
      <p:pic>
        <p:nvPicPr>
          <p:cNvPr id="87" name="Google Shape;87;p14"/>
          <p:cNvPicPr preferRelativeResize="0"/>
          <p:nvPr/>
        </p:nvPicPr>
        <p:blipFill>
          <a:blip r:embed="rId11">
            <a:alphaModFix/>
          </a:blip>
          <a:stretch>
            <a:fillRect/>
          </a:stretch>
        </p:blipFill>
        <p:spPr>
          <a:xfrm>
            <a:off x="510775" y="3766525"/>
            <a:ext cx="371400" cy="371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User Research</a:t>
            </a:r>
            <a:endParaRPr>
              <a:solidFill>
                <a:srgbClr val="000000"/>
              </a:solidFill>
            </a:endParaRPr>
          </a:p>
        </p:txBody>
      </p:sp>
      <p:pic>
        <p:nvPicPr>
          <p:cNvPr id="93" name="Google Shape;93;p15"/>
          <p:cNvPicPr preferRelativeResize="0"/>
          <p:nvPr/>
        </p:nvPicPr>
        <p:blipFill>
          <a:blip r:embed="rId3">
            <a:alphaModFix/>
          </a:blip>
          <a:stretch>
            <a:fillRect/>
          </a:stretch>
        </p:blipFill>
        <p:spPr>
          <a:xfrm>
            <a:off x="4814938" y="85075"/>
            <a:ext cx="2995662" cy="1599150"/>
          </a:xfrm>
          <a:prstGeom prst="rect">
            <a:avLst/>
          </a:prstGeom>
          <a:noFill/>
          <a:ln>
            <a:noFill/>
          </a:ln>
        </p:spPr>
      </p:pic>
      <p:pic>
        <p:nvPicPr>
          <p:cNvPr id="94" name="Google Shape;94;p15"/>
          <p:cNvPicPr preferRelativeResize="0"/>
          <p:nvPr/>
        </p:nvPicPr>
        <p:blipFill>
          <a:blip r:embed="rId4">
            <a:alphaModFix/>
          </a:blip>
          <a:stretch>
            <a:fillRect/>
          </a:stretch>
        </p:blipFill>
        <p:spPr>
          <a:xfrm>
            <a:off x="4814950" y="1684225"/>
            <a:ext cx="3289650" cy="1639750"/>
          </a:xfrm>
          <a:prstGeom prst="rect">
            <a:avLst/>
          </a:prstGeom>
          <a:noFill/>
          <a:ln>
            <a:noFill/>
          </a:ln>
        </p:spPr>
      </p:pic>
      <p:pic>
        <p:nvPicPr>
          <p:cNvPr id="95" name="Google Shape;95;p15"/>
          <p:cNvPicPr preferRelativeResize="0"/>
          <p:nvPr/>
        </p:nvPicPr>
        <p:blipFill>
          <a:blip r:embed="rId5">
            <a:alphaModFix/>
          </a:blip>
          <a:stretch>
            <a:fillRect/>
          </a:stretch>
        </p:blipFill>
        <p:spPr>
          <a:xfrm>
            <a:off x="706725" y="3057501"/>
            <a:ext cx="3831535" cy="1599150"/>
          </a:xfrm>
          <a:prstGeom prst="rect">
            <a:avLst/>
          </a:prstGeom>
          <a:noFill/>
          <a:ln>
            <a:noFill/>
          </a:ln>
        </p:spPr>
      </p:pic>
      <p:pic>
        <p:nvPicPr>
          <p:cNvPr id="96" name="Google Shape;96;p15"/>
          <p:cNvPicPr preferRelativeResize="0"/>
          <p:nvPr/>
        </p:nvPicPr>
        <p:blipFill>
          <a:blip r:embed="rId6">
            <a:alphaModFix/>
          </a:blip>
          <a:stretch>
            <a:fillRect/>
          </a:stretch>
        </p:blipFill>
        <p:spPr>
          <a:xfrm>
            <a:off x="4814950" y="3323973"/>
            <a:ext cx="3173671" cy="1599149"/>
          </a:xfrm>
          <a:prstGeom prst="rect">
            <a:avLst/>
          </a:prstGeom>
          <a:noFill/>
          <a:ln>
            <a:noFill/>
          </a:ln>
        </p:spPr>
      </p:pic>
      <p:pic>
        <p:nvPicPr>
          <p:cNvPr id="97" name="Google Shape;97;p15"/>
          <p:cNvPicPr preferRelativeResize="0"/>
          <p:nvPr/>
        </p:nvPicPr>
        <p:blipFill>
          <a:blip r:embed="rId7">
            <a:alphaModFix/>
          </a:blip>
          <a:stretch>
            <a:fillRect/>
          </a:stretch>
        </p:blipFill>
        <p:spPr>
          <a:xfrm>
            <a:off x="759675" y="1132075"/>
            <a:ext cx="3725626" cy="1811075"/>
          </a:xfrm>
          <a:prstGeom prst="rect">
            <a:avLst/>
          </a:prstGeom>
          <a:noFill/>
          <a:ln>
            <a:noFill/>
          </a:ln>
        </p:spPr>
      </p:pic>
      <p:sp>
        <p:nvSpPr>
          <p:cNvPr id="98" name="Google Shape;98;p15"/>
          <p:cNvSpPr txBox="1"/>
          <p:nvPr/>
        </p:nvSpPr>
        <p:spPr>
          <a:xfrm>
            <a:off x="7675150" y="4731100"/>
            <a:ext cx="1397700" cy="3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u="sng">
                <a:solidFill>
                  <a:schemeClr val="hlink"/>
                </a:solidFill>
                <a:latin typeface="Nunito"/>
                <a:ea typeface="Nunito"/>
                <a:cs typeface="Nunito"/>
                <a:sym typeface="Nunito"/>
                <a:hlinkClick r:id="rId8"/>
              </a:rPr>
              <a:t>https://bit.ly/2Z5mh2i</a:t>
            </a:r>
            <a:r>
              <a:rPr lang="en" sz="900">
                <a:latin typeface="Nunito"/>
                <a:ea typeface="Nunito"/>
                <a:cs typeface="Nunito"/>
                <a:sym typeface="Nunito"/>
              </a:rPr>
              <a:t> </a:t>
            </a:r>
            <a:endParaRPr sz="900">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Our Solution</a:t>
            </a:r>
            <a:endParaRPr>
              <a:solidFill>
                <a:srgbClr val="000000"/>
              </a:solidFill>
            </a:endParaRPr>
          </a:p>
        </p:txBody>
      </p:sp>
      <p:pic>
        <p:nvPicPr>
          <p:cNvPr id="104" name="Google Shape;104;p16"/>
          <p:cNvPicPr preferRelativeResize="0"/>
          <p:nvPr/>
        </p:nvPicPr>
        <p:blipFill>
          <a:blip r:embed="rId3">
            <a:alphaModFix/>
          </a:blip>
          <a:stretch>
            <a:fillRect/>
          </a:stretch>
        </p:blipFill>
        <p:spPr>
          <a:xfrm>
            <a:off x="621625" y="2630000"/>
            <a:ext cx="4155900" cy="858107"/>
          </a:xfrm>
          <a:prstGeom prst="rect">
            <a:avLst/>
          </a:prstGeom>
          <a:noFill/>
          <a:ln>
            <a:noFill/>
          </a:ln>
        </p:spPr>
      </p:pic>
      <p:sp>
        <p:nvSpPr>
          <p:cNvPr id="105" name="Google Shape;105;p16"/>
          <p:cNvSpPr txBox="1"/>
          <p:nvPr/>
        </p:nvSpPr>
        <p:spPr>
          <a:xfrm>
            <a:off x="651325" y="1776850"/>
            <a:ext cx="4096500" cy="4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3000">
                <a:solidFill>
                  <a:schemeClr val="dk1"/>
                </a:solidFill>
                <a:latin typeface="Nunito"/>
                <a:ea typeface="Nunito"/>
                <a:cs typeface="Nunito"/>
                <a:sym typeface="Nunito"/>
              </a:rPr>
              <a:t>SitWell Smart Cushion</a:t>
            </a:r>
            <a:endParaRPr sz="3000">
              <a:latin typeface="Nunito"/>
              <a:ea typeface="Nunito"/>
              <a:cs typeface="Nunito"/>
              <a:sym typeface="Nunito"/>
            </a:endParaRPr>
          </a:p>
        </p:txBody>
      </p:sp>
      <p:sp>
        <p:nvSpPr>
          <p:cNvPr id="106" name="Google Shape;106;p16"/>
          <p:cNvSpPr txBox="1"/>
          <p:nvPr>
            <p:ph idx="1" type="body"/>
          </p:nvPr>
        </p:nvSpPr>
        <p:spPr>
          <a:xfrm>
            <a:off x="5487825" y="559050"/>
            <a:ext cx="4661700" cy="4025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000">
                <a:solidFill>
                  <a:srgbClr val="000000"/>
                </a:solidFill>
                <a:latin typeface="Nunito"/>
                <a:ea typeface="Nunito"/>
                <a:cs typeface="Nunito"/>
                <a:sym typeface="Nunito"/>
              </a:rPr>
              <a:t>Daily score</a:t>
            </a:r>
            <a:endParaRPr b="1" sz="2000">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t/>
            </a:r>
            <a:endParaRPr b="1">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rPr b="1" lang="en" sz="2000">
                <a:solidFill>
                  <a:srgbClr val="000000"/>
                </a:solidFill>
                <a:latin typeface="Nunito"/>
                <a:ea typeface="Nunito"/>
                <a:cs typeface="Nunito"/>
                <a:sym typeface="Nunito"/>
              </a:rPr>
              <a:t>Habit history</a:t>
            </a:r>
            <a:endParaRPr b="1" sz="2000">
              <a:solidFill>
                <a:srgbClr val="000000"/>
              </a:solidFill>
              <a:latin typeface="Nunito"/>
              <a:ea typeface="Nunito"/>
              <a:cs typeface="Nunito"/>
              <a:sym typeface="Nunito"/>
            </a:endParaRPr>
          </a:p>
          <a:p>
            <a:pPr indent="457200" lvl="0" marL="0" rtl="0" algn="l">
              <a:lnSpc>
                <a:spcPct val="100000"/>
              </a:lnSpc>
              <a:spcBef>
                <a:spcPts val="0"/>
              </a:spcBef>
              <a:spcAft>
                <a:spcPts val="0"/>
              </a:spcAft>
              <a:buNone/>
            </a:pPr>
            <a:r>
              <a:rPr lang="en" sz="1800">
                <a:solidFill>
                  <a:srgbClr val="000000"/>
                </a:solidFill>
                <a:latin typeface="Nunito"/>
                <a:ea typeface="Nunito"/>
                <a:cs typeface="Nunito"/>
                <a:sym typeface="Nunito"/>
              </a:rPr>
              <a:t>Total sitting time</a:t>
            </a:r>
            <a:endParaRPr sz="1800">
              <a:solidFill>
                <a:srgbClr val="000000"/>
              </a:solidFill>
              <a:latin typeface="Nunito"/>
              <a:ea typeface="Nunito"/>
              <a:cs typeface="Nunito"/>
              <a:sym typeface="Nunito"/>
            </a:endParaRPr>
          </a:p>
          <a:p>
            <a:pPr indent="457200" lvl="0" marL="0" rtl="0" algn="l">
              <a:lnSpc>
                <a:spcPct val="100000"/>
              </a:lnSpc>
              <a:spcBef>
                <a:spcPts val="0"/>
              </a:spcBef>
              <a:spcAft>
                <a:spcPts val="0"/>
              </a:spcAft>
              <a:buNone/>
            </a:pPr>
            <a:r>
              <a:rPr lang="en" sz="1800">
                <a:solidFill>
                  <a:srgbClr val="000000"/>
                </a:solidFill>
                <a:latin typeface="Nunito"/>
                <a:ea typeface="Nunito"/>
                <a:cs typeface="Nunito"/>
                <a:sym typeface="Nunito"/>
              </a:rPr>
              <a:t>Postures by %</a:t>
            </a:r>
            <a:endParaRPr sz="1800">
              <a:solidFill>
                <a:srgbClr val="000000"/>
              </a:solidFill>
              <a:latin typeface="Nunito"/>
              <a:ea typeface="Nunito"/>
              <a:cs typeface="Nunito"/>
              <a:sym typeface="Nunito"/>
            </a:endParaRPr>
          </a:p>
          <a:p>
            <a:pPr indent="457200" lvl="0" marL="0" rtl="0" algn="l">
              <a:lnSpc>
                <a:spcPct val="100000"/>
              </a:lnSpc>
              <a:spcBef>
                <a:spcPts val="0"/>
              </a:spcBef>
              <a:spcAft>
                <a:spcPts val="0"/>
              </a:spcAft>
              <a:buNone/>
            </a:pPr>
            <a:r>
              <a:rPr lang="en" sz="1800">
                <a:solidFill>
                  <a:srgbClr val="000000"/>
                </a:solidFill>
                <a:latin typeface="Nunito"/>
                <a:ea typeface="Nunito"/>
                <a:cs typeface="Nunito"/>
                <a:sym typeface="Nunito"/>
              </a:rPr>
              <a:t>Postures by time of day</a:t>
            </a:r>
            <a:endParaRPr sz="1800">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t/>
            </a:r>
            <a:endParaRPr>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rPr b="1" lang="en" sz="2000">
                <a:solidFill>
                  <a:schemeClr val="dk1"/>
                </a:solidFill>
                <a:latin typeface="Nunito"/>
                <a:ea typeface="Nunito"/>
                <a:cs typeface="Nunito"/>
                <a:sym typeface="Nunito"/>
              </a:rPr>
              <a:t>Warnings</a:t>
            </a:r>
            <a:endParaRPr b="1" sz="2000">
              <a:solidFill>
                <a:schemeClr val="dk1"/>
              </a:solidFill>
              <a:latin typeface="Nunito"/>
              <a:ea typeface="Nunito"/>
              <a:cs typeface="Nunito"/>
              <a:sym typeface="Nunito"/>
            </a:endParaRPr>
          </a:p>
          <a:p>
            <a:pPr indent="457200" lvl="0" marL="0" rtl="0" algn="l">
              <a:lnSpc>
                <a:spcPct val="100000"/>
              </a:lnSpc>
              <a:spcBef>
                <a:spcPts val="0"/>
              </a:spcBef>
              <a:spcAft>
                <a:spcPts val="0"/>
              </a:spcAft>
              <a:buNone/>
            </a:pPr>
            <a:r>
              <a:rPr lang="en" sz="1800">
                <a:solidFill>
                  <a:schemeClr val="dk1"/>
                </a:solidFill>
                <a:latin typeface="Nunito"/>
                <a:ea typeface="Nunito"/>
                <a:cs typeface="Nunito"/>
                <a:sym typeface="Nunito"/>
              </a:rPr>
              <a:t>Physical vibration</a:t>
            </a:r>
            <a:endParaRPr sz="1800">
              <a:solidFill>
                <a:schemeClr val="dk1"/>
              </a:solidFill>
              <a:latin typeface="Nunito"/>
              <a:ea typeface="Nunito"/>
              <a:cs typeface="Nunito"/>
              <a:sym typeface="Nunito"/>
            </a:endParaRPr>
          </a:p>
          <a:p>
            <a:pPr indent="457200" lvl="0" marL="0" rtl="0" algn="l">
              <a:lnSpc>
                <a:spcPct val="100000"/>
              </a:lnSpc>
              <a:spcBef>
                <a:spcPts val="0"/>
              </a:spcBef>
              <a:spcAft>
                <a:spcPts val="0"/>
              </a:spcAft>
              <a:buNone/>
            </a:pPr>
            <a:r>
              <a:rPr lang="en" sz="1800">
                <a:solidFill>
                  <a:schemeClr val="dk1"/>
                </a:solidFill>
                <a:latin typeface="Nunito"/>
                <a:ea typeface="Nunito"/>
                <a:cs typeface="Nunito"/>
                <a:sym typeface="Nunito"/>
              </a:rPr>
              <a:t>Phone notification</a:t>
            </a:r>
            <a:endParaRPr sz="1800">
              <a:solidFill>
                <a:schemeClr val="dk1"/>
              </a:solidFill>
              <a:latin typeface="Nunito"/>
              <a:ea typeface="Nunito"/>
              <a:cs typeface="Nunito"/>
              <a:sym typeface="Nunito"/>
            </a:endParaRPr>
          </a:p>
          <a:p>
            <a:pPr indent="0" lvl="0" marL="0" rtl="0" algn="l">
              <a:lnSpc>
                <a:spcPct val="100000"/>
              </a:lnSpc>
              <a:spcBef>
                <a:spcPts val="0"/>
              </a:spcBef>
              <a:spcAft>
                <a:spcPts val="0"/>
              </a:spcAft>
              <a:buNone/>
            </a:pPr>
            <a:r>
              <a:t/>
            </a:r>
            <a:endParaRPr>
              <a:solidFill>
                <a:schemeClr val="dk1"/>
              </a:solidFill>
              <a:latin typeface="Nunito"/>
              <a:ea typeface="Nunito"/>
              <a:cs typeface="Nunito"/>
              <a:sym typeface="Nunito"/>
            </a:endParaRPr>
          </a:p>
          <a:p>
            <a:pPr indent="0" lvl="0" marL="0" rtl="0" algn="l">
              <a:lnSpc>
                <a:spcPct val="100000"/>
              </a:lnSpc>
              <a:spcBef>
                <a:spcPts val="0"/>
              </a:spcBef>
              <a:spcAft>
                <a:spcPts val="0"/>
              </a:spcAft>
              <a:buNone/>
            </a:pPr>
            <a:r>
              <a:rPr b="1" lang="en" sz="2000">
                <a:solidFill>
                  <a:srgbClr val="000000"/>
                </a:solidFill>
                <a:latin typeface="Nunito"/>
                <a:ea typeface="Nunito"/>
                <a:cs typeface="Nunito"/>
                <a:sym typeface="Nunito"/>
              </a:rPr>
              <a:t>Health facts</a:t>
            </a:r>
            <a:endParaRPr b="1" sz="2000">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t/>
            </a:r>
            <a:endParaRPr>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rPr b="1" lang="en" sz="2000">
                <a:solidFill>
                  <a:srgbClr val="000000"/>
                </a:solidFill>
                <a:latin typeface="Nunito"/>
                <a:ea typeface="Nunito"/>
                <a:cs typeface="Nunito"/>
                <a:sym typeface="Nunito"/>
              </a:rPr>
              <a:t>Keep your own chair</a:t>
            </a:r>
            <a:endParaRPr b="1" sz="2000">
              <a:solidFill>
                <a:srgbClr val="000000"/>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Smart Cushion</a:t>
            </a:r>
            <a:endParaRPr>
              <a:solidFill>
                <a:srgbClr val="000000"/>
              </a:solidFill>
            </a:endParaRPr>
          </a:p>
        </p:txBody>
      </p:sp>
      <p:pic>
        <p:nvPicPr>
          <p:cNvPr id="112" name="Google Shape;112;p17"/>
          <p:cNvPicPr preferRelativeResize="0"/>
          <p:nvPr/>
        </p:nvPicPr>
        <p:blipFill>
          <a:blip r:embed="rId3">
            <a:alphaModFix/>
          </a:blip>
          <a:stretch>
            <a:fillRect/>
          </a:stretch>
        </p:blipFill>
        <p:spPr>
          <a:xfrm>
            <a:off x="3222363" y="1144500"/>
            <a:ext cx="2571750" cy="3362325"/>
          </a:xfrm>
          <a:prstGeom prst="rect">
            <a:avLst/>
          </a:prstGeom>
          <a:noFill/>
          <a:ln>
            <a:noFill/>
          </a:ln>
        </p:spPr>
      </p:pic>
      <p:pic>
        <p:nvPicPr>
          <p:cNvPr id="113" name="Google Shape;113;p17"/>
          <p:cNvPicPr preferRelativeResize="0"/>
          <p:nvPr/>
        </p:nvPicPr>
        <p:blipFill>
          <a:blip r:embed="rId4">
            <a:alphaModFix/>
          </a:blip>
          <a:stretch>
            <a:fillRect/>
          </a:stretch>
        </p:blipFill>
        <p:spPr>
          <a:xfrm>
            <a:off x="5946525" y="1144500"/>
            <a:ext cx="1538975" cy="3388625"/>
          </a:xfrm>
          <a:prstGeom prst="rect">
            <a:avLst/>
          </a:prstGeom>
          <a:noFill/>
          <a:ln>
            <a:noFill/>
          </a:ln>
        </p:spPr>
      </p:pic>
      <p:pic>
        <p:nvPicPr>
          <p:cNvPr id="114" name="Google Shape;114;p17"/>
          <p:cNvPicPr preferRelativeResize="0"/>
          <p:nvPr/>
        </p:nvPicPr>
        <p:blipFill rotWithShape="1">
          <a:blip r:embed="rId5">
            <a:alphaModFix/>
          </a:blip>
          <a:srcRect b="1536" l="1371" r="1371" t="606"/>
          <a:stretch/>
        </p:blipFill>
        <p:spPr>
          <a:xfrm>
            <a:off x="1552400" y="1144500"/>
            <a:ext cx="1538974" cy="3333375"/>
          </a:xfrm>
          <a:prstGeom prst="rect">
            <a:avLst/>
          </a:prstGeom>
          <a:noFill/>
          <a:ln>
            <a:noFill/>
          </a:ln>
        </p:spPr>
      </p:pic>
      <p:sp>
        <p:nvSpPr>
          <p:cNvPr id="115" name="Google Shape;115;p17"/>
          <p:cNvSpPr/>
          <p:nvPr/>
        </p:nvSpPr>
        <p:spPr>
          <a:xfrm>
            <a:off x="5925550" y="4506825"/>
            <a:ext cx="1905000" cy="140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Hardware</a:t>
            </a:r>
            <a:endParaRPr>
              <a:solidFill>
                <a:srgbClr val="000000"/>
              </a:solidFill>
            </a:endParaRPr>
          </a:p>
        </p:txBody>
      </p:sp>
      <p:pic>
        <p:nvPicPr>
          <p:cNvPr id="121" name="Google Shape;121;p18"/>
          <p:cNvPicPr preferRelativeResize="0"/>
          <p:nvPr/>
        </p:nvPicPr>
        <p:blipFill>
          <a:blip r:embed="rId3">
            <a:alphaModFix/>
          </a:blip>
          <a:stretch>
            <a:fillRect/>
          </a:stretch>
        </p:blipFill>
        <p:spPr>
          <a:xfrm>
            <a:off x="1475163" y="1017725"/>
            <a:ext cx="7431926" cy="36927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Software</a:t>
            </a:r>
            <a:endParaRPr>
              <a:solidFill>
                <a:srgbClr val="000000"/>
              </a:solidFill>
            </a:endParaRPr>
          </a:p>
        </p:txBody>
      </p:sp>
      <p:pic>
        <p:nvPicPr>
          <p:cNvPr id="127" name="Google Shape;127;p19"/>
          <p:cNvPicPr preferRelativeResize="0"/>
          <p:nvPr/>
        </p:nvPicPr>
        <p:blipFill rotWithShape="1">
          <a:blip r:embed="rId3">
            <a:alphaModFix/>
          </a:blip>
          <a:srcRect b="4246" l="0" r="0" t="8010"/>
          <a:stretch/>
        </p:blipFill>
        <p:spPr>
          <a:xfrm>
            <a:off x="1646108" y="1017725"/>
            <a:ext cx="7186192" cy="3697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Prototype / Iterations</a:t>
            </a:r>
            <a:endParaRPr>
              <a:solidFill>
                <a:srgbClr val="000000"/>
              </a:solidFill>
            </a:endParaRPr>
          </a:p>
        </p:txBody>
      </p:sp>
      <p:pic>
        <p:nvPicPr>
          <p:cNvPr id="133" name="Google Shape;133;p20"/>
          <p:cNvPicPr preferRelativeResize="0"/>
          <p:nvPr/>
        </p:nvPicPr>
        <p:blipFill>
          <a:blip r:embed="rId3">
            <a:alphaModFix/>
          </a:blip>
          <a:stretch>
            <a:fillRect/>
          </a:stretch>
        </p:blipFill>
        <p:spPr>
          <a:xfrm>
            <a:off x="5840904" y="445013"/>
            <a:ext cx="2167618" cy="1038125"/>
          </a:xfrm>
          <a:prstGeom prst="rect">
            <a:avLst/>
          </a:prstGeom>
          <a:noFill/>
          <a:ln>
            <a:noFill/>
          </a:ln>
        </p:spPr>
      </p:pic>
      <p:grpSp>
        <p:nvGrpSpPr>
          <p:cNvPr id="134" name="Google Shape;134;p20"/>
          <p:cNvGrpSpPr/>
          <p:nvPr/>
        </p:nvGrpSpPr>
        <p:grpSpPr>
          <a:xfrm>
            <a:off x="5996516" y="2088820"/>
            <a:ext cx="2638601" cy="2349823"/>
            <a:chOff x="5015763" y="1017725"/>
            <a:chExt cx="3559424" cy="3432904"/>
          </a:xfrm>
        </p:grpSpPr>
        <p:pic>
          <p:nvPicPr>
            <p:cNvPr id="135" name="Google Shape;135;p20"/>
            <p:cNvPicPr preferRelativeResize="0"/>
            <p:nvPr/>
          </p:nvPicPr>
          <p:blipFill>
            <a:blip r:embed="rId4">
              <a:alphaModFix/>
            </a:blip>
            <a:stretch>
              <a:fillRect/>
            </a:stretch>
          </p:blipFill>
          <p:spPr>
            <a:xfrm>
              <a:off x="5015763" y="1017725"/>
              <a:ext cx="3559424" cy="2583774"/>
            </a:xfrm>
            <a:prstGeom prst="rect">
              <a:avLst/>
            </a:prstGeom>
            <a:noFill/>
            <a:ln>
              <a:noFill/>
            </a:ln>
          </p:spPr>
        </p:pic>
        <p:pic>
          <p:nvPicPr>
            <p:cNvPr id="136" name="Google Shape;136;p20"/>
            <p:cNvPicPr preferRelativeResize="0"/>
            <p:nvPr/>
          </p:nvPicPr>
          <p:blipFill>
            <a:blip r:embed="rId5">
              <a:alphaModFix/>
            </a:blip>
            <a:stretch>
              <a:fillRect/>
            </a:stretch>
          </p:blipFill>
          <p:spPr>
            <a:xfrm>
              <a:off x="5015775" y="3601500"/>
              <a:ext cx="3559400" cy="849129"/>
            </a:xfrm>
            <a:prstGeom prst="rect">
              <a:avLst/>
            </a:prstGeom>
            <a:noFill/>
            <a:ln>
              <a:noFill/>
            </a:ln>
          </p:spPr>
        </p:pic>
      </p:grpSp>
      <p:grpSp>
        <p:nvGrpSpPr>
          <p:cNvPr id="137" name="Google Shape;137;p20"/>
          <p:cNvGrpSpPr/>
          <p:nvPr/>
        </p:nvGrpSpPr>
        <p:grpSpPr>
          <a:xfrm>
            <a:off x="663125" y="1373880"/>
            <a:ext cx="4511871" cy="3336369"/>
            <a:chOff x="393792" y="1154775"/>
            <a:chExt cx="4903141" cy="3625700"/>
          </a:xfrm>
        </p:grpSpPr>
        <p:pic>
          <p:nvPicPr>
            <p:cNvPr id="138" name="Google Shape;138;p20"/>
            <p:cNvPicPr preferRelativeResize="0"/>
            <p:nvPr/>
          </p:nvPicPr>
          <p:blipFill>
            <a:blip r:embed="rId6">
              <a:alphaModFix/>
            </a:blip>
            <a:stretch>
              <a:fillRect/>
            </a:stretch>
          </p:blipFill>
          <p:spPr>
            <a:xfrm>
              <a:off x="520450" y="2816675"/>
              <a:ext cx="1579375" cy="1579375"/>
            </a:xfrm>
            <a:prstGeom prst="rect">
              <a:avLst/>
            </a:prstGeom>
            <a:noFill/>
            <a:ln>
              <a:noFill/>
            </a:ln>
          </p:spPr>
        </p:pic>
        <p:pic>
          <p:nvPicPr>
            <p:cNvPr id="139" name="Google Shape;139;p20"/>
            <p:cNvPicPr preferRelativeResize="0"/>
            <p:nvPr/>
          </p:nvPicPr>
          <p:blipFill>
            <a:blip r:embed="rId7">
              <a:alphaModFix/>
            </a:blip>
            <a:stretch>
              <a:fillRect/>
            </a:stretch>
          </p:blipFill>
          <p:spPr>
            <a:xfrm>
              <a:off x="3080725" y="1301450"/>
              <a:ext cx="1874600" cy="1153600"/>
            </a:xfrm>
            <a:prstGeom prst="rect">
              <a:avLst/>
            </a:prstGeom>
            <a:noFill/>
            <a:ln>
              <a:noFill/>
            </a:ln>
          </p:spPr>
        </p:pic>
        <p:pic>
          <p:nvPicPr>
            <p:cNvPr id="140" name="Google Shape;140;p20"/>
            <p:cNvPicPr preferRelativeResize="0"/>
            <p:nvPr/>
          </p:nvPicPr>
          <p:blipFill>
            <a:blip r:embed="rId8">
              <a:alphaModFix/>
            </a:blip>
            <a:stretch>
              <a:fillRect/>
            </a:stretch>
          </p:blipFill>
          <p:spPr>
            <a:xfrm>
              <a:off x="570775" y="1154775"/>
              <a:ext cx="2271657" cy="1300275"/>
            </a:xfrm>
            <a:prstGeom prst="rect">
              <a:avLst/>
            </a:prstGeom>
            <a:noFill/>
            <a:ln>
              <a:noFill/>
            </a:ln>
          </p:spPr>
        </p:pic>
        <p:pic>
          <p:nvPicPr>
            <p:cNvPr id="141" name="Google Shape;141;p20"/>
            <p:cNvPicPr preferRelativeResize="0"/>
            <p:nvPr/>
          </p:nvPicPr>
          <p:blipFill>
            <a:blip r:embed="rId9">
              <a:alphaModFix/>
            </a:blip>
            <a:stretch>
              <a:fillRect/>
            </a:stretch>
          </p:blipFill>
          <p:spPr>
            <a:xfrm>
              <a:off x="2469446" y="2956983"/>
              <a:ext cx="1439075" cy="1439075"/>
            </a:xfrm>
            <a:prstGeom prst="rect">
              <a:avLst/>
            </a:prstGeom>
            <a:noFill/>
            <a:ln>
              <a:noFill/>
            </a:ln>
          </p:spPr>
        </p:pic>
        <p:pic>
          <p:nvPicPr>
            <p:cNvPr id="142" name="Google Shape;142;p20"/>
            <p:cNvPicPr preferRelativeResize="0"/>
            <p:nvPr/>
          </p:nvPicPr>
          <p:blipFill>
            <a:blip r:embed="rId10">
              <a:alphaModFix/>
            </a:blip>
            <a:stretch>
              <a:fillRect/>
            </a:stretch>
          </p:blipFill>
          <p:spPr>
            <a:xfrm>
              <a:off x="3857858" y="2956971"/>
              <a:ext cx="1439075" cy="1439075"/>
            </a:xfrm>
            <a:prstGeom prst="rect">
              <a:avLst/>
            </a:prstGeom>
            <a:noFill/>
            <a:ln>
              <a:noFill/>
            </a:ln>
          </p:spPr>
        </p:pic>
        <p:sp>
          <p:nvSpPr>
            <p:cNvPr id="143" name="Google Shape;143;p20"/>
            <p:cNvSpPr txBox="1"/>
            <p:nvPr/>
          </p:nvSpPr>
          <p:spPr>
            <a:xfrm>
              <a:off x="570765" y="2522869"/>
              <a:ext cx="1996200" cy="56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Nunito"/>
                  <a:ea typeface="Nunito"/>
                  <a:cs typeface="Nunito"/>
                  <a:sym typeface="Nunito"/>
                </a:rPr>
                <a:t>Capacitive sensing mat</a:t>
              </a:r>
              <a:endParaRPr sz="1200">
                <a:latin typeface="Nunito"/>
                <a:ea typeface="Nunito"/>
                <a:cs typeface="Nunito"/>
                <a:sym typeface="Nunito"/>
              </a:endParaRPr>
            </a:p>
          </p:txBody>
        </p:sp>
        <p:sp>
          <p:nvSpPr>
            <p:cNvPr id="144" name="Google Shape;144;p20"/>
            <p:cNvSpPr txBox="1"/>
            <p:nvPr/>
          </p:nvSpPr>
          <p:spPr>
            <a:xfrm>
              <a:off x="3580150" y="2522875"/>
              <a:ext cx="1211700" cy="56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Nunito"/>
                  <a:ea typeface="Nunito"/>
                  <a:cs typeface="Nunito"/>
                  <a:sym typeface="Nunito"/>
                </a:rPr>
                <a:t>Strain gauge</a:t>
              </a:r>
              <a:endParaRPr sz="1200">
                <a:latin typeface="Nunito"/>
                <a:ea typeface="Nunito"/>
                <a:cs typeface="Nunito"/>
                <a:sym typeface="Nunito"/>
              </a:endParaRPr>
            </a:p>
          </p:txBody>
        </p:sp>
        <p:sp>
          <p:nvSpPr>
            <p:cNvPr id="145" name="Google Shape;145;p20"/>
            <p:cNvSpPr txBox="1"/>
            <p:nvPr/>
          </p:nvSpPr>
          <p:spPr>
            <a:xfrm>
              <a:off x="393792" y="4212855"/>
              <a:ext cx="1996200" cy="56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Nunito"/>
                  <a:ea typeface="Nunito"/>
                  <a:cs typeface="Nunito"/>
                  <a:sym typeface="Nunito"/>
                </a:rPr>
                <a:t>Conductive rubber cord</a:t>
              </a:r>
              <a:endParaRPr sz="1200">
                <a:latin typeface="Nunito"/>
                <a:ea typeface="Nunito"/>
                <a:cs typeface="Nunito"/>
                <a:sym typeface="Nunito"/>
              </a:endParaRPr>
            </a:p>
          </p:txBody>
        </p:sp>
        <p:sp>
          <p:nvSpPr>
            <p:cNvPr id="146" name="Google Shape;146;p20"/>
            <p:cNvSpPr txBox="1"/>
            <p:nvPr/>
          </p:nvSpPr>
          <p:spPr>
            <a:xfrm>
              <a:off x="3100125" y="4212875"/>
              <a:ext cx="1579500" cy="56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Nunito"/>
                  <a:ea typeface="Nunito"/>
                  <a:cs typeface="Nunito"/>
                  <a:sym typeface="Nunito"/>
                </a:rPr>
                <a:t>FSR </a:t>
              </a:r>
              <a:r>
                <a:rPr lang="en" sz="1000">
                  <a:latin typeface="Nunito"/>
                  <a:ea typeface="Nunito"/>
                  <a:cs typeface="Nunito"/>
                  <a:sym typeface="Nunito"/>
                </a:rPr>
                <a:t>vs</a:t>
              </a:r>
              <a:r>
                <a:rPr lang="en" sz="1200">
                  <a:latin typeface="Nunito"/>
                  <a:ea typeface="Nunito"/>
                  <a:cs typeface="Nunito"/>
                  <a:sym typeface="Nunito"/>
                </a:rPr>
                <a:t> FSR matrix</a:t>
              </a:r>
              <a:endParaRPr sz="1200">
                <a:latin typeface="Nunito"/>
                <a:ea typeface="Nunito"/>
                <a:cs typeface="Nunito"/>
                <a:sym typeface="Nunito"/>
              </a:endParaRPr>
            </a:p>
          </p:txBody>
        </p:sp>
      </p:grpSp>
      <p:sp>
        <p:nvSpPr>
          <p:cNvPr id="147" name="Google Shape;147;p20"/>
          <p:cNvSpPr txBox="1"/>
          <p:nvPr/>
        </p:nvSpPr>
        <p:spPr>
          <a:xfrm>
            <a:off x="5996524" y="4438650"/>
            <a:ext cx="2638500" cy="52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Nunito"/>
                <a:ea typeface="Nunito"/>
                <a:cs typeface="Nunito"/>
                <a:sym typeface="Nunito"/>
              </a:rPr>
              <a:t>PSP1: light-based, flexible pressure-sensitive technology</a:t>
            </a:r>
            <a:endParaRPr sz="1200">
              <a:latin typeface="Nunito"/>
              <a:ea typeface="Nunito"/>
              <a:cs typeface="Nunito"/>
              <a:sym typeface="Nunito"/>
            </a:endParaRPr>
          </a:p>
        </p:txBody>
      </p:sp>
      <p:cxnSp>
        <p:nvCxnSpPr>
          <p:cNvPr id="148" name="Google Shape;148;p20"/>
          <p:cNvCxnSpPr/>
          <p:nvPr/>
        </p:nvCxnSpPr>
        <p:spPr>
          <a:xfrm>
            <a:off x="5479387" y="1178646"/>
            <a:ext cx="0" cy="3348900"/>
          </a:xfrm>
          <a:prstGeom prst="straightConnector1">
            <a:avLst/>
          </a:prstGeom>
          <a:noFill/>
          <a:ln cap="flat" cmpd="sng" w="9525">
            <a:solidFill>
              <a:srgbClr val="0000FF"/>
            </a:solidFill>
            <a:prstDash val="lgDash"/>
            <a:round/>
            <a:headEnd len="med" w="med" type="none"/>
            <a:tailEnd len="med" w="med" type="none"/>
          </a:ln>
        </p:spPr>
      </p:cxnSp>
      <p:sp>
        <p:nvSpPr>
          <p:cNvPr id="149" name="Google Shape;149;p20"/>
          <p:cNvSpPr txBox="1"/>
          <p:nvPr/>
        </p:nvSpPr>
        <p:spPr>
          <a:xfrm>
            <a:off x="5840900" y="1483150"/>
            <a:ext cx="51750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Nunito"/>
                <a:ea typeface="Nunito"/>
                <a:cs typeface="Nunito"/>
                <a:sym typeface="Nunito"/>
              </a:rPr>
              <a:t>[1]</a:t>
            </a:r>
            <a:r>
              <a:rPr lang="en" sz="900" u="sng">
                <a:solidFill>
                  <a:schemeClr val="hlink"/>
                </a:solidFill>
                <a:latin typeface="Nunito"/>
                <a:ea typeface="Nunito"/>
                <a:cs typeface="Nunito"/>
                <a:sym typeface="Nunito"/>
                <a:hlinkClick r:id="rId11"/>
              </a:rPr>
              <a:t>https://www.ncbi.nlm.nih.gov/pmc/articles/PMC3574719/</a:t>
            </a:r>
            <a:endParaRPr sz="900">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graphicFrame>
        <p:nvGraphicFramePr>
          <p:cNvPr id="154" name="Google Shape;154;p21"/>
          <p:cNvGraphicFramePr/>
          <p:nvPr/>
        </p:nvGraphicFramePr>
        <p:xfrm>
          <a:off x="0" y="1310950"/>
          <a:ext cx="3000000" cy="3000000"/>
        </p:xfrm>
        <a:graphic>
          <a:graphicData uri="http://schemas.openxmlformats.org/drawingml/2006/table">
            <a:tbl>
              <a:tblPr>
                <a:noFill/>
                <a:tableStyleId>{90636FCE-9043-4658-909F-EDB58D4CFEEF}</a:tableStyleId>
              </a:tblPr>
              <a:tblGrid>
                <a:gridCol w="2083450"/>
                <a:gridCol w="2083450"/>
                <a:gridCol w="2083450"/>
              </a:tblGrid>
              <a:tr h="2557875">
                <a:tc>
                  <a:txBody>
                    <a:bodyPr/>
                    <a:lstStyle/>
                    <a:p>
                      <a:pPr indent="0" lvl="0" marL="0" rtl="0" algn="l">
                        <a:spcBef>
                          <a:spcPts val="0"/>
                        </a:spcBef>
                        <a:spcAft>
                          <a:spcPts val="0"/>
                        </a:spcAft>
                        <a:buNone/>
                      </a:pPr>
                      <a:r>
                        <a:t/>
                      </a:r>
                      <a:endParaRPr/>
                    </a:p>
                  </a:txBody>
                  <a:tcPr marT="91425" marB="91425" marR="91425" marL="91425">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1100">
                          <a:latin typeface="Nunito"/>
                          <a:ea typeface="Nunito"/>
                          <a:cs typeface="Nunito"/>
                          <a:sym typeface="Nunito"/>
                        </a:rPr>
                        <a:t>Single FSR matrix</a:t>
                      </a:r>
                      <a:endParaRPr sz="1100">
                        <a:latin typeface="Nunito"/>
                        <a:ea typeface="Nunito"/>
                        <a:cs typeface="Nunito"/>
                        <a:sym typeface="Nunito"/>
                      </a:endParaRPr>
                    </a:p>
                    <a:p>
                      <a:pPr indent="0" lvl="0" marL="0" rtl="0" algn="ctr">
                        <a:spcBef>
                          <a:spcPts val="0"/>
                        </a:spcBef>
                        <a:spcAft>
                          <a:spcPts val="0"/>
                        </a:spcAft>
                        <a:buNone/>
                      </a:pPr>
                      <a:r>
                        <a:rPr lang="en" sz="1100">
                          <a:latin typeface="Nunito"/>
                          <a:ea typeface="Nunito"/>
                          <a:cs typeface="Nunito"/>
                          <a:sym typeface="Nunito"/>
                        </a:rPr>
                        <a:t>RPi + Arduino + MUX array + piezoelectric buzzer</a:t>
                      </a:r>
                      <a:endParaRPr sz="1100">
                        <a:latin typeface="Nunito"/>
                        <a:ea typeface="Nunito"/>
                        <a:cs typeface="Nunito"/>
                        <a:sym typeface="Nunito"/>
                      </a:endParaRPr>
                    </a:p>
                    <a:p>
                      <a:pPr indent="0" lvl="0" marL="0" rtl="0" algn="ctr">
                        <a:spcBef>
                          <a:spcPts val="0"/>
                        </a:spcBef>
                        <a:spcAft>
                          <a:spcPts val="0"/>
                        </a:spcAft>
                        <a:buNone/>
                      </a:pPr>
                      <a:r>
                        <a:rPr lang="en" sz="1100">
                          <a:latin typeface="Nunito"/>
                          <a:ea typeface="Nunito"/>
                          <a:cs typeface="Nunito"/>
                          <a:sym typeface="Nunito"/>
                        </a:rPr>
                        <a:t>Model trained on small objects</a:t>
                      </a:r>
                      <a:endParaRPr sz="1100">
                        <a:latin typeface="Nunito"/>
                        <a:ea typeface="Nunito"/>
                        <a:cs typeface="Nunito"/>
                        <a:sym typeface="Nunito"/>
                      </a:endParaRPr>
                    </a:p>
                  </a:txBody>
                  <a:tcPr marT="91425" marB="91425" marR="91425" marL="91425">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Nunito"/>
                          <a:ea typeface="Nunito"/>
                          <a:cs typeface="Nunito"/>
                          <a:sym typeface="Nunito"/>
                        </a:rPr>
                        <a:t>6 FSR matrices</a:t>
                      </a:r>
                      <a:endParaRPr sz="1100">
                        <a:solidFill>
                          <a:schemeClr val="dk1"/>
                        </a:solidFill>
                        <a:latin typeface="Nunito"/>
                        <a:ea typeface="Nunito"/>
                        <a:cs typeface="Nunito"/>
                        <a:sym typeface="Nunito"/>
                      </a:endParaRPr>
                    </a:p>
                    <a:p>
                      <a:pPr indent="0" lvl="0" marL="0" rtl="0" algn="ctr">
                        <a:spcBef>
                          <a:spcPts val="0"/>
                        </a:spcBef>
                        <a:spcAft>
                          <a:spcPts val="0"/>
                        </a:spcAft>
                        <a:buNone/>
                      </a:pPr>
                      <a:r>
                        <a:rPr lang="en" sz="1100">
                          <a:solidFill>
                            <a:schemeClr val="dk1"/>
                          </a:solidFill>
                          <a:latin typeface="Nunito"/>
                          <a:ea typeface="Nunito"/>
                          <a:cs typeface="Nunito"/>
                          <a:sym typeface="Nunito"/>
                        </a:rPr>
                        <a:t>Trained on a few postures</a:t>
                      </a:r>
                      <a:endParaRPr sz="1100">
                        <a:solidFill>
                          <a:schemeClr val="dk1"/>
                        </a:solidFill>
                        <a:latin typeface="Nunito"/>
                        <a:ea typeface="Nunito"/>
                        <a:cs typeface="Nunito"/>
                        <a:sym typeface="Nunito"/>
                      </a:endParaRPr>
                    </a:p>
                    <a:p>
                      <a:pPr indent="0" lvl="0" marL="0" rtl="0" algn="ctr">
                        <a:spcBef>
                          <a:spcPts val="0"/>
                        </a:spcBef>
                        <a:spcAft>
                          <a:spcPts val="0"/>
                        </a:spcAft>
                        <a:buClr>
                          <a:schemeClr val="dk1"/>
                        </a:buClr>
                        <a:buSzPts val="1100"/>
                        <a:buFont typeface="Arial"/>
                        <a:buNone/>
                      </a:pPr>
                      <a:r>
                        <a:rPr lang="en" sz="1100">
                          <a:solidFill>
                            <a:schemeClr val="dk1"/>
                          </a:solidFill>
                          <a:latin typeface="Nunito"/>
                          <a:ea typeface="Nunito"/>
                          <a:cs typeface="Nunito"/>
                          <a:sym typeface="Nunito"/>
                        </a:rPr>
                        <a:t>Buzzer → vibration motor</a:t>
                      </a:r>
                      <a:endParaRPr sz="1100">
                        <a:solidFill>
                          <a:schemeClr val="dk1"/>
                        </a:solidFill>
                        <a:latin typeface="Nunito"/>
                        <a:ea typeface="Nunito"/>
                        <a:cs typeface="Nunito"/>
                        <a:sym typeface="Nunito"/>
                      </a:endParaRPr>
                    </a:p>
                  </a:txBody>
                  <a:tcPr marT="91425" marB="91425" marR="91425" marL="91425">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chemeClr val="dk1"/>
                          </a:solidFill>
                          <a:latin typeface="Nunito"/>
                          <a:ea typeface="Nunito"/>
                          <a:cs typeface="Nunito"/>
                          <a:sym typeface="Nunito"/>
                        </a:rPr>
                        <a:t>5</a:t>
                      </a:r>
                      <a:r>
                        <a:rPr lang="en" sz="1100">
                          <a:solidFill>
                            <a:schemeClr val="dk1"/>
                          </a:solidFill>
                          <a:latin typeface="Nunito"/>
                          <a:ea typeface="Nunito"/>
                          <a:cs typeface="Nunito"/>
                          <a:sym typeface="Nunito"/>
                        </a:rPr>
                        <a:t> FSR matrices</a:t>
                      </a:r>
                      <a:endParaRPr sz="1100">
                        <a:solidFill>
                          <a:schemeClr val="dk1"/>
                        </a:solidFill>
                        <a:latin typeface="Nunito"/>
                        <a:ea typeface="Nunito"/>
                        <a:cs typeface="Nunito"/>
                        <a:sym typeface="Nunito"/>
                      </a:endParaRPr>
                    </a:p>
                    <a:p>
                      <a:pPr indent="0" lvl="0" marL="0" rtl="0" algn="ctr">
                        <a:spcBef>
                          <a:spcPts val="0"/>
                        </a:spcBef>
                        <a:spcAft>
                          <a:spcPts val="0"/>
                        </a:spcAft>
                        <a:buNone/>
                      </a:pPr>
                      <a:r>
                        <a:rPr lang="en" sz="1100">
                          <a:solidFill>
                            <a:schemeClr val="dk1"/>
                          </a:solidFill>
                          <a:latin typeface="Nunito"/>
                          <a:ea typeface="Nunito"/>
                          <a:cs typeface="Nunito"/>
                          <a:sym typeface="Nunito"/>
                        </a:rPr>
                        <a:t>Yoga mat for cushion</a:t>
                      </a:r>
                      <a:endParaRPr sz="1100">
                        <a:solidFill>
                          <a:schemeClr val="dk1"/>
                        </a:solidFill>
                        <a:latin typeface="Nunito"/>
                        <a:ea typeface="Nunito"/>
                        <a:cs typeface="Nunito"/>
                        <a:sym typeface="Nunito"/>
                      </a:endParaRPr>
                    </a:p>
                    <a:p>
                      <a:pPr indent="0" lvl="0" marL="0" rtl="0" algn="ctr">
                        <a:spcBef>
                          <a:spcPts val="0"/>
                        </a:spcBef>
                        <a:spcAft>
                          <a:spcPts val="0"/>
                        </a:spcAft>
                        <a:buNone/>
                      </a:pPr>
                      <a:r>
                        <a:rPr lang="en" sz="1100">
                          <a:solidFill>
                            <a:schemeClr val="dk1"/>
                          </a:solidFill>
                          <a:latin typeface="Nunito"/>
                          <a:ea typeface="Nunito"/>
                          <a:cs typeface="Nunito"/>
                          <a:sym typeface="Nunito"/>
                        </a:rPr>
                        <a:t>PCBs enclosure in prog.</a:t>
                      </a:r>
                      <a:endParaRPr sz="1100">
                        <a:solidFill>
                          <a:schemeClr val="dk1"/>
                        </a:solidFill>
                        <a:latin typeface="Nunito"/>
                        <a:ea typeface="Nunito"/>
                        <a:cs typeface="Nunito"/>
                        <a:sym typeface="Nunito"/>
                      </a:endParaRPr>
                    </a:p>
                    <a:p>
                      <a:pPr indent="0" lvl="0" marL="0" rtl="0" algn="ctr">
                        <a:spcBef>
                          <a:spcPts val="0"/>
                        </a:spcBef>
                        <a:spcAft>
                          <a:spcPts val="0"/>
                        </a:spcAft>
                        <a:buNone/>
                      </a:pPr>
                      <a:r>
                        <a:rPr lang="en" sz="1100">
                          <a:solidFill>
                            <a:schemeClr val="dk1"/>
                          </a:solidFill>
                          <a:latin typeface="Nunito"/>
                          <a:ea typeface="Nunito"/>
                          <a:cs typeface="Nunito"/>
                          <a:sym typeface="Nunito"/>
                        </a:rPr>
                        <a:t>Trained on a few postures</a:t>
                      </a:r>
                      <a:endParaRPr sz="1100">
                        <a:solidFill>
                          <a:schemeClr val="dk1"/>
                        </a:solidFill>
                        <a:latin typeface="Nunito"/>
                        <a:ea typeface="Nunito"/>
                        <a:cs typeface="Nunito"/>
                        <a:sym typeface="Nunito"/>
                      </a:endParaRPr>
                    </a:p>
                    <a:p>
                      <a:pPr indent="0" lvl="0" marL="0" rtl="0" algn="ctr">
                        <a:spcBef>
                          <a:spcPts val="0"/>
                        </a:spcBef>
                        <a:spcAft>
                          <a:spcPts val="0"/>
                        </a:spcAft>
                        <a:buClr>
                          <a:schemeClr val="dk1"/>
                        </a:buClr>
                        <a:buSzPts val="1100"/>
                        <a:buFont typeface="Arial"/>
                        <a:buNone/>
                      </a:pPr>
                      <a:r>
                        <a:rPr lang="en" sz="1100">
                          <a:solidFill>
                            <a:schemeClr val="dk1"/>
                          </a:solidFill>
                          <a:latin typeface="Nunito"/>
                          <a:ea typeface="Nunito"/>
                          <a:cs typeface="Nunito"/>
                          <a:sym typeface="Nunito"/>
                        </a:rPr>
                        <a:t>PCA implemented</a:t>
                      </a:r>
                      <a:endParaRPr sz="1100">
                        <a:solidFill>
                          <a:schemeClr val="dk1"/>
                        </a:solidFill>
                        <a:latin typeface="Nunito"/>
                        <a:ea typeface="Nunito"/>
                        <a:cs typeface="Nunito"/>
                        <a:sym typeface="Nunito"/>
                      </a:endParaRPr>
                    </a:p>
                    <a:p>
                      <a:pPr indent="0" lvl="0" marL="0" rtl="0" algn="ctr">
                        <a:spcBef>
                          <a:spcPts val="0"/>
                        </a:spcBef>
                        <a:spcAft>
                          <a:spcPts val="0"/>
                        </a:spcAft>
                        <a:buNone/>
                      </a:pPr>
                      <a:r>
                        <a:t/>
                      </a:r>
                      <a:endParaRPr sz="1100">
                        <a:latin typeface="Nunito"/>
                        <a:ea typeface="Nunito"/>
                        <a:cs typeface="Nunito"/>
                        <a:sym typeface="Nunito"/>
                      </a:endParaRPr>
                    </a:p>
                  </a:txBody>
                  <a:tcPr marT="91425" marB="91425" marR="91425" marL="91425">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bl>
          </a:graphicData>
        </a:graphic>
      </p:graphicFrame>
      <p:sp>
        <p:nvSpPr>
          <p:cNvPr id="155" name="Google Shape;155;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Prototype / Iterations</a:t>
            </a:r>
            <a:endParaRPr>
              <a:solidFill>
                <a:srgbClr val="000000"/>
              </a:solidFill>
            </a:endParaRPr>
          </a:p>
        </p:txBody>
      </p:sp>
      <p:pic>
        <p:nvPicPr>
          <p:cNvPr id="156" name="Google Shape;156;p21"/>
          <p:cNvPicPr preferRelativeResize="0"/>
          <p:nvPr/>
        </p:nvPicPr>
        <p:blipFill rotWithShape="1">
          <a:blip r:embed="rId3">
            <a:alphaModFix/>
          </a:blip>
          <a:srcRect b="0" l="28770" r="11302" t="0"/>
          <a:stretch/>
        </p:blipFill>
        <p:spPr>
          <a:xfrm>
            <a:off x="2153825" y="1310950"/>
            <a:ext cx="1949875" cy="2440323"/>
          </a:xfrm>
          <a:prstGeom prst="rect">
            <a:avLst/>
          </a:prstGeom>
          <a:noFill/>
          <a:ln>
            <a:noFill/>
          </a:ln>
        </p:spPr>
      </p:pic>
      <p:pic>
        <p:nvPicPr>
          <p:cNvPr id="157" name="Google Shape;157;p21"/>
          <p:cNvPicPr preferRelativeResize="0"/>
          <p:nvPr/>
        </p:nvPicPr>
        <p:blipFill rotWithShape="1">
          <a:blip r:embed="rId4">
            <a:alphaModFix/>
          </a:blip>
          <a:srcRect b="0" l="0" r="2075" t="7433"/>
          <a:stretch/>
        </p:blipFill>
        <p:spPr>
          <a:xfrm rot="10800000">
            <a:off x="4238875" y="1310950"/>
            <a:ext cx="1936161" cy="2440328"/>
          </a:xfrm>
          <a:prstGeom prst="rect">
            <a:avLst/>
          </a:prstGeom>
          <a:noFill/>
          <a:ln>
            <a:noFill/>
          </a:ln>
        </p:spPr>
      </p:pic>
      <p:pic>
        <p:nvPicPr>
          <p:cNvPr id="158" name="Google Shape;158;p21"/>
          <p:cNvPicPr preferRelativeResize="0"/>
          <p:nvPr/>
        </p:nvPicPr>
        <p:blipFill rotWithShape="1">
          <a:blip r:embed="rId5">
            <a:alphaModFix/>
          </a:blip>
          <a:srcRect b="2816" l="0" r="0" t="3313"/>
          <a:stretch/>
        </p:blipFill>
        <p:spPr>
          <a:xfrm>
            <a:off x="6310200" y="331837"/>
            <a:ext cx="2732199" cy="3419438"/>
          </a:xfrm>
          <a:prstGeom prst="rect">
            <a:avLst/>
          </a:prstGeom>
          <a:noFill/>
          <a:ln>
            <a:noFill/>
          </a:ln>
        </p:spPr>
      </p:pic>
      <p:pic>
        <p:nvPicPr>
          <p:cNvPr id="159" name="Google Shape;159;p21"/>
          <p:cNvPicPr preferRelativeResize="0"/>
          <p:nvPr/>
        </p:nvPicPr>
        <p:blipFill rotWithShape="1">
          <a:blip r:embed="rId6">
            <a:alphaModFix/>
          </a:blip>
          <a:srcRect b="16098" l="4697" r="8632" t="2554"/>
          <a:stretch/>
        </p:blipFill>
        <p:spPr>
          <a:xfrm>
            <a:off x="68775" y="1310950"/>
            <a:ext cx="1949875" cy="2440325"/>
          </a:xfrm>
          <a:prstGeom prst="rect">
            <a:avLst/>
          </a:prstGeom>
          <a:noFill/>
          <a:ln>
            <a:noFill/>
          </a:ln>
        </p:spPr>
      </p:pic>
      <p:sp>
        <p:nvSpPr>
          <p:cNvPr id="160" name="Google Shape;160;p21"/>
          <p:cNvSpPr txBox="1"/>
          <p:nvPr/>
        </p:nvSpPr>
        <p:spPr>
          <a:xfrm>
            <a:off x="6310225" y="3868825"/>
            <a:ext cx="2732100" cy="300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Nunito"/>
                <a:ea typeface="Nunito"/>
                <a:cs typeface="Nunito"/>
                <a:sym typeface="Nunito"/>
              </a:rPr>
              <a:t>3 ½ FSR matrices</a:t>
            </a:r>
            <a:endParaRPr sz="1100">
              <a:solidFill>
                <a:schemeClr val="dk1"/>
              </a:solidFill>
              <a:latin typeface="Nunito"/>
              <a:ea typeface="Nunito"/>
              <a:cs typeface="Nunito"/>
              <a:sym typeface="Nunito"/>
            </a:endParaRPr>
          </a:p>
          <a:p>
            <a:pPr indent="0" lvl="0" marL="0" rtl="0" algn="ctr">
              <a:spcBef>
                <a:spcPts val="0"/>
              </a:spcBef>
              <a:spcAft>
                <a:spcPts val="0"/>
              </a:spcAft>
              <a:buNone/>
            </a:pPr>
            <a:r>
              <a:rPr lang="en" sz="1100">
                <a:solidFill>
                  <a:schemeClr val="dk1"/>
                </a:solidFill>
                <a:latin typeface="Nunito"/>
                <a:ea typeface="Nunito"/>
                <a:cs typeface="Nunito"/>
                <a:sym typeface="Nunito"/>
              </a:rPr>
              <a:t>Matrices enclosed in cushion</a:t>
            </a:r>
            <a:endParaRPr sz="1100">
              <a:solidFill>
                <a:schemeClr val="dk1"/>
              </a:solidFill>
              <a:latin typeface="Nunito"/>
              <a:ea typeface="Nunito"/>
              <a:cs typeface="Nunito"/>
              <a:sym typeface="Nunito"/>
            </a:endParaRPr>
          </a:p>
          <a:p>
            <a:pPr indent="0" lvl="0" marL="0" rtl="0" algn="ctr">
              <a:spcBef>
                <a:spcPts val="0"/>
              </a:spcBef>
              <a:spcAft>
                <a:spcPts val="0"/>
              </a:spcAft>
              <a:buNone/>
            </a:pPr>
            <a:r>
              <a:rPr lang="en" sz="1100">
                <a:solidFill>
                  <a:schemeClr val="dk1"/>
                </a:solidFill>
                <a:latin typeface="Nunito"/>
                <a:ea typeface="Nunito"/>
                <a:cs typeface="Nunito"/>
                <a:sym typeface="Nunito"/>
              </a:rPr>
              <a:t>PCBs enclosed below chair</a:t>
            </a:r>
            <a:endParaRPr sz="1100">
              <a:solidFill>
                <a:schemeClr val="dk1"/>
              </a:solidFill>
              <a:latin typeface="Nunito"/>
              <a:ea typeface="Nunito"/>
              <a:cs typeface="Nunito"/>
              <a:sym typeface="Nunito"/>
            </a:endParaRPr>
          </a:p>
          <a:p>
            <a:pPr indent="0" lvl="0" marL="0" rtl="0" algn="ctr">
              <a:spcBef>
                <a:spcPts val="0"/>
              </a:spcBef>
              <a:spcAft>
                <a:spcPts val="0"/>
              </a:spcAft>
              <a:buNone/>
            </a:pPr>
            <a:r>
              <a:rPr lang="en" sz="1100">
                <a:solidFill>
                  <a:schemeClr val="dk1"/>
                </a:solidFill>
                <a:latin typeface="Nunito"/>
                <a:ea typeface="Nunito"/>
                <a:cs typeface="Nunito"/>
                <a:sym typeface="Nunito"/>
              </a:rPr>
              <a:t>Trained on 6 postures</a:t>
            </a:r>
            <a:endParaRPr sz="1100">
              <a:solidFill>
                <a:schemeClr val="dk1"/>
              </a:solidFill>
              <a:latin typeface="Nunito"/>
              <a:ea typeface="Nunito"/>
              <a:cs typeface="Nunito"/>
              <a:sym typeface="Nunito"/>
            </a:endParaRPr>
          </a:p>
          <a:p>
            <a:pPr indent="0" lvl="0" marL="0" rtl="0" algn="ctr">
              <a:spcBef>
                <a:spcPts val="0"/>
              </a:spcBef>
              <a:spcAft>
                <a:spcPts val="0"/>
              </a:spcAft>
              <a:buNone/>
            </a:pPr>
            <a:r>
              <a:rPr lang="en" sz="1100">
                <a:solidFill>
                  <a:schemeClr val="dk1"/>
                </a:solidFill>
                <a:latin typeface="Nunito"/>
                <a:ea typeface="Nunito"/>
                <a:cs typeface="Nunito"/>
                <a:sym typeface="Nunito"/>
              </a:rPr>
              <a:t>Alerts user via app and vibration</a:t>
            </a:r>
            <a:endParaRPr sz="1100">
              <a:solidFill>
                <a:schemeClr val="dk1"/>
              </a:solidFill>
              <a:latin typeface="Nunito"/>
              <a:ea typeface="Nunito"/>
              <a:cs typeface="Nunito"/>
              <a:sym typeface="Nunito"/>
            </a:endParaRPr>
          </a:p>
          <a:p>
            <a:pPr indent="0" lvl="0" marL="0" rtl="0" algn="ctr">
              <a:spcBef>
                <a:spcPts val="0"/>
              </a:spcBef>
              <a:spcAft>
                <a:spcPts val="0"/>
              </a:spcAft>
              <a:buNone/>
            </a:pPr>
            <a:r>
              <a:rPr lang="en" sz="1100">
                <a:solidFill>
                  <a:schemeClr val="dk1"/>
                </a:solidFill>
                <a:latin typeface="Nunito"/>
                <a:ea typeface="Nunito"/>
                <a:cs typeface="Nunito"/>
                <a:sym typeface="Nunito"/>
              </a:rPr>
              <a:t>Sitting history delivered via app</a:t>
            </a:r>
            <a:endParaRPr sz="1100">
              <a:solidFill>
                <a:schemeClr val="dk1"/>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